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1" r:id="rId20"/>
    <p:sldId id="282" r:id="rId21"/>
    <p:sldId id="283" r:id="rId22"/>
    <p:sldId id="284" r:id="rId23"/>
    <p:sldId id="274" r:id="rId24"/>
    <p:sldId id="275" r:id="rId25"/>
    <p:sldId id="276" r:id="rId26"/>
    <p:sldId id="277" r:id="rId27"/>
    <p:sldId id="278" r:id="rId28"/>
    <p:sldId id="279" r:id="rId29"/>
    <p:sldId id="280"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Delius" panose="020B0604020202020204" charset="0"/>
      <p:regular r:id="rId36"/>
    </p:embeddedFont>
    <p:embeddedFont>
      <p:font typeface="Helvetica" panose="020B0604020202020204" pitchFamily="34" charset="0"/>
      <p:regular r:id="rId37"/>
      <p:bold r:id="rId38"/>
      <p:italic r:id="rId39"/>
      <p:boldItalic r:id="rId40"/>
    </p:embeddedFont>
    <p:embeddedFont>
      <p:font typeface="Muli" panose="020B0604020202020204" charset="0"/>
      <p:regular r:id="rId41"/>
      <p:bold r:id="rId42"/>
      <p:italic r:id="rId43"/>
      <p:boldItalic r:id="rId44"/>
    </p:embeddedFont>
    <p:embeddedFont>
      <p:font typeface="Open Sans"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e Casselri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93" d="100"/>
          <a:sy n="93" d="100"/>
        </p:scale>
        <p:origin x="11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22T20:31:04.320" idx="1">
    <p:pos x="6000" y="0"/>
    <p:text>+alaw@dihq.org FYI the body font for GF19 is called Muli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6c411e60d_0_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6c411e60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6c411e60d_0_2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6c411e60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068b9cb7c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068b9cb7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068b9cb7c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068b9cb7c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068b9cb7c_0_38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068b9cb7c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068b9cb7c_0_1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068b9cb7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068b9cb7c_0_13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068b9cb7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068b9cb7c_0_1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068b9cb7c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68b9cb7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68b9cb7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68b9cb7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68b9cb7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19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6962a62c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6962a62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68b9cb7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68b9cb7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800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68b9cb7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68b9cb7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63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68b9cb7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68b9cb7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847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068b9cb7c_0_2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068b9cb7c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068b9cb7c_0_24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068b9cb7c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068b9cb7c_0_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068b9cb7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068b9cb7c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068b9cb7c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068b9cb7c_0_3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068b9cb7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6c411e60d_0_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6c411e60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068b9cb7c_0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068b9cb7c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6b1a686b0_0_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6b1a686b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46c411e60d_0_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46c411e60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068b9cb7c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068b9cb7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6c411e60d_0_3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6c411e60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6c411e60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6c411e6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6c411e60d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6c411e60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6c411e60d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6c411e60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hyperlink" Target="https://www.globalfinals.org/prop-inf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emf"/><Relationship Id="rId5" Type="http://schemas.openxmlformats.org/officeDocument/2006/relationships/hyperlink" Target="http://www.marylanddi.org/shop"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4.jpg"/><Relationship Id="rId7" Type="http://schemas.openxmlformats.org/officeDocument/2006/relationships/hyperlink" Target="http://www.marylanddi.org/shop"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KXv8UB7RTo8?feature=oembed"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kcstreetcar.org/route/"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www.marylanddi.org/globa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jp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mailto:sally@marylanddi.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globalfinals.org/team-resources/" TargetMode="External"/><Relationship Id="rId5" Type="http://schemas.openxmlformats.org/officeDocument/2006/relationships/hyperlink" Target="https://www.globalfinals.org/sponsor-a-team/"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592889" y="678863"/>
            <a:ext cx="2610175" cy="2610175"/>
          </a:xfrm>
          <a:prstGeom prst="rect">
            <a:avLst/>
          </a:prstGeom>
          <a:noFill/>
          <a:ln>
            <a:noFill/>
          </a:ln>
          <a:effectLst>
            <a:outerShdw blurRad="28575" dist="19050" dir="3540000" algn="bl" rotWithShape="0">
              <a:srgbClr val="000000">
                <a:alpha val="62000"/>
              </a:srgbClr>
            </a:outerShdw>
          </a:effectLst>
        </p:spPr>
      </p:pic>
      <p:sp>
        <p:nvSpPr>
          <p:cNvPr id="55" name="Google Shape;55;p13"/>
          <p:cNvSpPr txBox="1"/>
          <p:nvPr/>
        </p:nvSpPr>
        <p:spPr>
          <a:xfrm>
            <a:off x="3548050" y="570800"/>
            <a:ext cx="5361300" cy="282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solidFill>
                  <a:srgbClr val="FFFFFF"/>
                </a:solidFill>
                <a:latin typeface="Delius"/>
                <a:ea typeface="Delius"/>
                <a:cs typeface="Delius"/>
                <a:sym typeface="Delius"/>
              </a:rPr>
              <a:t>Congratulations!</a:t>
            </a:r>
            <a:endParaRPr sz="3600">
              <a:solidFill>
                <a:srgbClr val="FFFFFF"/>
              </a:solidFill>
              <a:latin typeface="Delius"/>
              <a:ea typeface="Delius"/>
              <a:cs typeface="Delius"/>
              <a:sym typeface="Delius"/>
            </a:endParaRPr>
          </a:p>
          <a:p>
            <a:pPr marL="0" lvl="0" indent="0" algn="ctr" rtl="0">
              <a:lnSpc>
                <a:spcPct val="120000"/>
              </a:lnSpc>
              <a:spcBef>
                <a:spcPts val="0"/>
              </a:spcBef>
              <a:spcAft>
                <a:spcPts val="0"/>
              </a:spcAft>
              <a:buNone/>
            </a:pPr>
            <a:r>
              <a:rPr lang="en" b="1">
                <a:solidFill>
                  <a:srgbClr val="FFFFFF"/>
                </a:solidFill>
                <a:latin typeface="Muli"/>
                <a:ea typeface="Muli"/>
                <a:cs typeface="Muli"/>
                <a:sym typeface="Muli"/>
              </a:rPr>
              <a:t>Thanks to extreme creativity, innovation and teamwork that your team has shown, you’ve earned a spot at Global Finals!</a:t>
            </a:r>
            <a:endParaRPr b="1">
              <a:solidFill>
                <a:srgbClr val="FFFFFF"/>
              </a:solidFill>
              <a:latin typeface="Muli"/>
              <a:ea typeface="Muli"/>
              <a:cs typeface="Muli"/>
              <a:sym typeface="Muli"/>
            </a:endParaRPr>
          </a:p>
          <a:p>
            <a:pPr marL="0" lvl="0" indent="0" algn="ctr" rtl="0">
              <a:lnSpc>
                <a:spcPct val="120000"/>
              </a:lnSpc>
              <a:spcBef>
                <a:spcPts val="0"/>
              </a:spcBef>
              <a:spcAft>
                <a:spcPts val="0"/>
              </a:spcAft>
              <a:buClr>
                <a:schemeClr val="dk1"/>
              </a:buClr>
              <a:buSzPts val="1100"/>
              <a:buFont typeface="Arial"/>
              <a:buNone/>
            </a:pPr>
            <a:endParaRPr b="1">
              <a:solidFill>
                <a:srgbClr val="FFFFFF"/>
              </a:solidFill>
              <a:latin typeface="Muli"/>
              <a:ea typeface="Muli"/>
              <a:cs typeface="Muli"/>
              <a:sym typeface="Muli"/>
            </a:endParaRPr>
          </a:p>
          <a:p>
            <a:pPr marL="0" lvl="0" indent="0" algn="ctr" rtl="0">
              <a:lnSpc>
                <a:spcPct val="120000"/>
              </a:lnSpc>
              <a:spcBef>
                <a:spcPts val="0"/>
              </a:spcBef>
              <a:spcAft>
                <a:spcPts val="0"/>
              </a:spcAft>
              <a:buClr>
                <a:schemeClr val="dk1"/>
              </a:buClr>
              <a:buSzPts val="1100"/>
              <a:buFont typeface="Arial"/>
              <a:buNone/>
            </a:pPr>
            <a:r>
              <a:rPr lang="en" b="1">
                <a:solidFill>
                  <a:srgbClr val="FFFFFF"/>
                </a:solidFill>
                <a:latin typeface="Muli"/>
                <a:ea typeface="Muli"/>
                <a:cs typeface="Muli"/>
                <a:sym typeface="Muli"/>
              </a:rPr>
              <a:t>Global Finals is the world’s largest celebration of creativity. This year, more than 8,000 of the world’s most innovative students will come together to showcase Challenge solutions, collaborate, grow and have fun. </a:t>
            </a:r>
            <a:endParaRPr b="1">
              <a:solidFill>
                <a:srgbClr val="FFFFFF"/>
              </a:solidFill>
              <a:latin typeface="Muli"/>
              <a:ea typeface="Muli"/>
              <a:cs typeface="Muli"/>
              <a:sym typeface="Muli"/>
            </a:endParaRPr>
          </a:p>
          <a:p>
            <a:pPr marL="0" lvl="0" indent="0" algn="ctr" rtl="0">
              <a:spcBef>
                <a:spcPts val="0"/>
              </a:spcBef>
              <a:spcAft>
                <a:spcPts val="0"/>
              </a:spcAft>
              <a:buNone/>
            </a:pPr>
            <a:endParaRPr sz="2400" b="1">
              <a:solidFill>
                <a:srgbClr val="FFFFFF"/>
              </a:solidFill>
              <a:latin typeface="Delius"/>
              <a:ea typeface="Delius"/>
              <a:cs typeface="Delius"/>
              <a:sym typeface="Deliu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2"/>
          <p:cNvSpPr/>
          <p:nvPr/>
        </p:nvSpPr>
        <p:spPr>
          <a:xfrm>
            <a:off x="540750" y="439100"/>
            <a:ext cx="8062500" cy="59592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2"/>
          <p:cNvSpPr txBox="1">
            <a:spLocks noGrp="1"/>
          </p:cNvSpPr>
          <p:nvPr>
            <p:ph type="title"/>
          </p:nvPr>
        </p:nvSpPr>
        <p:spPr>
          <a:xfrm>
            <a:off x="2206675" y="747075"/>
            <a:ext cx="5873700" cy="12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Registration Deadlines</a:t>
            </a:r>
            <a:endParaRPr b="1">
              <a:solidFill>
                <a:srgbClr val="28245F"/>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1200">
                <a:solidFill>
                  <a:srgbClr val="28245F"/>
                </a:solidFill>
              </a:rPr>
              <a:t>The most important date to remember is </a:t>
            </a:r>
            <a:r>
              <a:rPr lang="en" sz="1200" b="1">
                <a:solidFill>
                  <a:srgbClr val="28245F"/>
                </a:solidFill>
              </a:rPr>
              <a:t>Wednesday May 1, 2019</a:t>
            </a:r>
            <a:r>
              <a:rPr lang="en" sz="1200">
                <a:solidFill>
                  <a:srgbClr val="28245F"/>
                </a:solidFill>
              </a:rPr>
              <a:t>. This is the deadline for all Global Finals services, including online registration, credential signups, pre-ordered food selections and hotel blocks.</a:t>
            </a:r>
            <a:endParaRPr b="1">
              <a:solidFill>
                <a:srgbClr val="28245F"/>
              </a:solidFill>
              <a:latin typeface="Delius"/>
              <a:ea typeface="Delius"/>
              <a:cs typeface="Delius"/>
              <a:sym typeface="Delius"/>
            </a:endParaRPr>
          </a:p>
        </p:txBody>
      </p:sp>
      <p:sp>
        <p:nvSpPr>
          <p:cNvPr id="145" name="Google Shape;145;p22"/>
          <p:cNvSpPr txBox="1"/>
          <p:nvPr/>
        </p:nvSpPr>
        <p:spPr>
          <a:xfrm>
            <a:off x="879875" y="2217475"/>
            <a:ext cx="7504200" cy="37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8245F"/>
                </a:solidFill>
                <a:latin typeface="Delius"/>
                <a:ea typeface="Delius"/>
                <a:cs typeface="Delius"/>
                <a:sym typeface="Delius"/>
              </a:rPr>
              <a:t>Changes</a:t>
            </a:r>
            <a:endParaRPr sz="1800"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Changes can be made to team registrations until </a:t>
            </a:r>
            <a:r>
              <a:rPr lang="en" sz="1200" b="1">
                <a:solidFill>
                  <a:srgbClr val="28245F"/>
                </a:solidFill>
                <a:latin typeface="Muli"/>
                <a:ea typeface="Muli"/>
                <a:cs typeface="Muli"/>
                <a:sym typeface="Muli"/>
              </a:rPr>
              <a:t>May 1, 11:59 p.m. Eastern Time. </a:t>
            </a:r>
            <a:r>
              <a:rPr lang="en" sz="1200">
                <a:solidFill>
                  <a:srgbClr val="28245F"/>
                </a:solidFill>
                <a:latin typeface="Muli"/>
                <a:ea typeface="Muli"/>
                <a:cs typeface="Muli"/>
                <a:sym typeface="Muli"/>
              </a:rPr>
              <a:t>To avoid all additional penalties, all team registrations must be completed by this date.</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a:solidFill>
                <a:srgbClr val="28245F"/>
              </a:solidFill>
            </a:endParaRPr>
          </a:p>
          <a:p>
            <a:pPr marL="0" lvl="0" indent="0" algn="l" rtl="0">
              <a:lnSpc>
                <a:spcPct val="115000"/>
              </a:lnSpc>
              <a:spcBef>
                <a:spcPts val="0"/>
              </a:spcBef>
              <a:spcAft>
                <a:spcPts val="0"/>
              </a:spcAft>
              <a:buNone/>
            </a:pPr>
            <a:r>
              <a:rPr lang="en" sz="1800" b="1">
                <a:solidFill>
                  <a:srgbClr val="28245F"/>
                </a:solidFill>
                <a:latin typeface="Delius"/>
                <a:ea typeface="Delius"/>
                <a:cs typeface="Delius"/>
                <a:sym typeface="Delius"/>
              </a:rPr>
              <a:t>Late Registration</a:t>
            </a:r>
            <a:endParaRPr sz="1800"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If the team registers after May 1, 11:59 p.m. Eastern Time, there will be an additional $500 penalty. Registration fees, including the additional $500 penalty, must be paid immediately and in full. </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b="1">
                <a:solidFill>
                  <a:srgbClr val="28245F"/>
                </a:solidFill>
                <a:latin typeface="Muli"/>
                <a:ea typeface="Muli"/>
                <a:cs typeface="Muli"/>
                <a:sym typeface="Muli"/>
              </a:rPr>
              <a:t>Late registrations and changes must be submitted by the Team Manager via e-mail to askdi@dihq.org or by fax at 856-881-3596. Penalties, as previously described, will apply.</a:t>
            </a:r>
            <a:endParaRPr sz="1200" b="1">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b="1">
              <a:solidFill>
                <a:srgbClr val="28245F"/>
              </a:solidFill>
            </a:endParaRPr>
          </a:p>
          <a:p>
            <a:pPr marL="0" lvl="0" indent="0" algn="l" rtl="0">
              <a:lnSpc>
                <a:spcPct val="115000"/>
              </a:lnSpc>
              <a:spcBef>
                <a:spcPts val="0"/>
              </a:spcBef>
              <a:spcAft>
                <a:spcPts val="0"/>
              </a:spcAft>
              <a:buNone/>
            </a:pPr>
            <a:r>
              <a:rPr lang="en" sz="1800" b="1">
                <a:solidFill>
                  <a:srgbClr val="28245F"/>
                </a:solidFill>
                <a:latin typeface="Delius"/>
                <a:ea typeface="Delius"/>
                <a:cs typeface="Delius"/>
                <a:sym typeface="Delius"/>
              </a:rPr>
              <a:t>Credentials After the Deadline</a:t>
            </a:r>
            <a:endParaRPr sz="1800"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If a team needs additional credentials that are not entered through online registration </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by May 1, there will be a $25 processing fee per credential and proper forms and </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identification will be required on-site. More information about this protocol will be </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available on </a:t>
            </a:r>
            <a:r>
              <a:rPr lang="en" sz="1200" b="1">
                <a:solidFill>
                  <a:srgbClr val="28245F"/>
                </a:solidFill>
                <a:latin typeface="Muli"/>
                <a:ea typeface="Muli"/>
                <a:cs typeface="Muli"/>
                <a:sym typeface="Muli"/>
              </a:rPr>
              <a:t>GlobalFinals.org </a:t>
            </a:r>
            <a:r>
              <a:rPr lang="en" sz="1200">
                <a:solidFill>
                  <a:srgbClr val="28245F"/>
                </a:solidFill>
                <a:latin typeface="Muli"/>
                <a:ea typeface="Muli"/>
                <a:cs typeface="Muli"/>
                <a:sym typeface="Muli"/>
              </a:rPr>
              <a:t>under Registration. To avoid significant wait times on </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site and additional fees, please have all attendees registered before May 1. </a:t>
            </a:r>
            <a:endParaRPr sz="1200">
              <a:solidFill>
                <a:srgbClr val="28245F"/>
              </a:solidFill>
              <a:latin typeface="Muli"/>
              <a:ea typeface="Muli"/>
              <a:cs typeface="Muli"/>
              <a:sym typeface="Muli"/>
            </a:endParaRPr>
          </a:p>
        </p:txBody>
      </p:sp>
      <p:pic>
        <p:nvPicPr>
          <p:cNvPr id="146" name="Google Shape;146;p22"/>
          <p:cNvPicPr preferRelativeResize="0"/>
          <p:nvPr/>
        </p:nvPicPr>
        <p:blipFill>
          <a:blip r:embed="rId4">
            <a:alphaModFix/>
          </a:blip>
          <a:stretch>
            <a:fillRect/>
          </a:stretch>
        </p:blipFill>
        <p:spPr>
          <a:xfrm>
            <a:off x="983075" y="747063"/>
            <a:ext cx="1137080" cy="1195975"/>
          </a:xfrm>
          <a:prstGeom prst="rect">
            <a:avLst/>
          </a:prstGeom>
          <a:noFill/>
          <a:ln>
            <a:noFill/>
          </a:ln>
        </p:spPr>
      </p:pic>
      <p:grpSp>
        <p:nvGrpSpPr>
          <p:cNvPr id="147" name="Google Shape;147;p22"/>
          <p:cNvGrpSpPr/>
          <p:nvPr/>
        </p:nvGrpSpPr>
        <p:grpSpPr>
          <a:xfrm>
            <a:off x="7267006" y="4967226"/>
            <a:ext cx="1631490" cy="1615320"/>
            <a:chOff x="6716825" y="4250025"/>
            <a:chExt cx="2330700" cy="2307600"/>
          </a:xfrm>
        </p:grpSpPr>
        <p:sp>
          <p:nvSpPr>
            <p:cNvPr id="148" name="Google Shape;148;p22"/>
            <p:cNvSpPr/>
            <p:nvPr/>
          </p:nvSpPr>
          <p:spPr>
            <a:xfrm>
              <a:off x="6716825" y="4250025"/>
              <a:ext cx="2330700" cy="2307600"/>
            </a:xfrm>
            <a:prstGeom prst="ellipse">
              <a:avLst/>
            </a:prstGeom>
            <a:solidFill>
              <a:srgbClr val="28245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2"/>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3"/>
          <p:cNvSpPr/>
          <p:nvPr/>
        </p:nvSpPr>
        <p:spPr>
          <a:xfrm>
            <a:off x="540750" y="439100"/>
            <a:ext cx="8062500" cy="59592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txBox="1">
            <a:spLocks noGrp="1"/>
          </p:cNvSpPr>
          <p:nvPr>
            <p:ph type="title"/>
          </p:nvPr>
        </p:nvSpPr>
        <p:spPr>
          <a:xfrm>
            <a:off x="2379750" y="967188"/>
            <a:ext cx="5256300" cy="4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Team Cancellations</a:t>
            </a:r>
            <a:endParaRPr b="1">
              <a:solidFill>
                <a:srgbClr val="28245F"/>
              </a:solidFill>
              <a:latin typeface="Delius"/>
              <a:ea typeface="Delius"/>
              <a:cs typeface="Delius"/>
              <a:sym typeface="Delius"/>
            </a:endParaRPr>
          </a:p>
        </p:txBody>
      </p:sp>
      <p:pic>
        <p:nvPicPr>
          <p:cNvPr id="156" name="Google Shape;156;p23"/>
          <p:cNvPicPr preferRelativeResize="0"/>
          <p:nvPr/>
        </p:nvPicPr>
        <p:blipFill>
          <a:blip r:embed="rId4">
            <a:alphaModFix/>
          </a:blip>
          <a:stretch>
            <a:fillRect/>
          </a:stretch>
        </p:blipFill>
        <p:spPr>
          <a:xfrm>
            <a:off x="1165050" y="710550"/>
            <a:ext cx="1065773" cy="1120975"/>
          </a:xfrm>
          <a:prstGeom prst="rect">
            <a:avLst/>
          </a:prstGeom>
          <a:noFill/>
          <a:ln>
            <a:noFill/>
          </a:ln>
        </p:spPr>
      </p:pic>
      <p:sp>
        <p:nvSpPr>
          <p:cNvPr id="157" name="Google Shape;157;p23"/>
          <p:cNvSpPr txBox="1"/>
          <p:nvPr/>
        </p:nvSpPr>
        <p:spPr>
          <a:xfrm>
            <a:off x="964500" y="1831525"/>
            <a:ext cx="7215000" cy="3663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28245F"/>
              </a:buClr>
              <a:buSzPts val="1400"/>
              <a:buFont typeface="Muli"/>
              <a:buChar char="●"/>
            </a:pPr>
            <a:r>
              <a:rPr lang="en">
                <a:solidFill>
                  <a:srgbClr val="28245F"/>
                </a:solidFill>
                <a:latin typeface="Muli"/>
                <a:ea typeface="Muli"/>
                <a:cs typeface="Muli"/>
                <a:sym typeface="Muli"/>
              </a:rPr>
              <a:t>If the team cancels before May 1, 11:59 p.m. Eastern Time, Destination Imagination will refund 50% of the $1,500 deposit (i.e., $750). </a:t>
            </a:r>
            <a:endParaRPr>
              <a:solidFill>
                <a:srgbClr val="28245F"/>
              </a:solidFill>
              <a:latin typeface="Muli"/>
              <a:ea typeface="Muli"/>
              <a:cs typeface="Muli"/>
              <a:sym typeface="Muli"/>
            </a:endParaRPr>
          </a:p>
          <a:p>
            <a:pPr marL="457200" lvl="0" indent="-317500" algn="l" rtl="0">
              <a:lnSpc>
                <a:spcPct val="115000"/>
              </a:lnSpc>
              <a:spcBef>
                <a:spcPts val="0"/>
              </a:spcBef>
              <a:spcAft>
                <a:spcPts val="0"/>
              </a:spcAft>
              <a:buClr>
                <a:srgbClr val="28245F"/>
              </a:buClr>
              <a:buSzPts val="1400"/>
              <a:buFont typeface="Muli"/>
              <a:buChar char="●"/>
            </a:pPr>
            <a:r>
              <a:rPr lang="en">
                <a:solidFill>
                  <a:srgbClr val="28245F"/>
                </a:solidFill>
                <a:latin typeface="Muli"/>
                <a:ea typeface="Muli"/>
                <a:cs typeface="Muli"/>
                <a:sym typeface="Muli"/>
              </a:rPr>
              <a:t>Starting May 2, no refunds will be issued for cancelled teams. </a:t>
            </a:r>
            <a:endParaRPr>
              <a:solidFill>
                <a:srgbClr val="28245F"/>
              </a:solidFill>
              <a:latin typeface="Muli"/>
              <a:ea typeface="Muli"/>
              <a:cs typeface="Muli"/>
              <a:sym typeface="Muli"/>
            </a:endParaRPr>
          </a:p>
          <a:p>
            <a:pPr marL="457200" lvl="0" indent="-317500" algn="l" rtl="0">
              <a:lnSpc>
                <a:spcPct val="115000"/>
              </a:lnSpc>
              <a:spcBef>
                <a:spcPts val="0"/>
              </a:spcBef>
              <a:spcAft>
                <a:spcPts val="0"/>
              </a:spcAft>
              <a:buClr>
                <a:srgbClr val="28245F"/>
              </a:buClr>
              <a:buSzPts val="1400"/>
              <a:buFont typeface="Muli"/>
              <a:buChar char="●"/>
            </a:pPr>
            <a:r>
              <a:rPr lang="en">
                <a:solidFill>
                  <a:srgbClr val="28245F"/>
                </a:solidFill>
                <a:latin typeface="Muli"/>
                <a:ea typeface="Muli"/>
                <a:cs typeface="Muli"/>
                <a:sym typeface="Muli"/>
              </a:rPr>
              <a:t>If the deposit is not paid by May 1, 11:59 p.m. Eastern Time, the team will automatically be cancelled and Team Late Registration rules will be enforced if the team would like to be reinstated. </a:t>
            </a:r>
            <a:endParaRPr>
              <a:solidFill>
                <a:srgbClr val="28245F"/>
              </a:solidFill>
              <a:latin typeface="Muli"/>
              <a:ea typeface="Muli"/>
              <a:cs typeface="Muli"/>
              <a:sym typeface="Muli"/>
            </a:endParaRPr>
          </a:p>
          <a:p>
            <a:pPr marL="457200" lvl="0" indent="-317500" algn="l" rtl="0">
              <a:lnSpc>
                <a:spcPct val="115000"/>
              </a:lnSpc>
              <a:spcBef>
                <a:spcPts val="0"/>
              </a:spcBef>
              <a:spcAft>
                <a:spcPts val="0"/>
              </a:spcAft>
              <a:buClr>
                <a:srgbClr val="28245F"/>
              </a:buClr>
              <a:buSzPts val="1400"/>
              <a:buFont typeface="Muli"/>
              <a:buChar char="●"/>
            </a:pPr>
            <a:r>
              <a:rPr lang="en">
                <a:solidFill>
                  <a:srgbClr val="28245F"/>
                </a:solidFill>
                <a:latin typeface="Muli"/>
                <a:ea typeface="Muli"/>
                <a:cs typeface="Muli"/>
                <a:sym typeface="Muli"/>
              </a:rPr>
              <a:t>Refunds for cancellations prior to May 1, 11:59 p.m. Eastern Time will be processed 6 to 8 weeks after the event, less cancellation fee of $750. Cancellation fees are not transferable.</a:t>
            </a:r>
            <a:endParaRPr>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b="1">
                <a:solidFill>
                  <a:srgbClr val="28245F"/>
                </a:solidFill>
                <a:latin typeface="Muli"/>
                <a:ea typeface="Muli"/>
                <a:cs typeface="Muli"/>
                <a:sym typeface="Muli"/>
              </a:rPr>
              <a:t>Late cancellations must be submitted by the Team Manager via e-mail to askdi@dihq.org or by fax at 856-881-3596. Penalties, as previously </a:t>
            </a:r>
            <a:br>
              <a:rPr lang="en" b="1">
                <a:solidFill>
                  <a:srgbClr val="28245F"/>
                </a:solidFill>
                <a:latin typeface="Muli"/>
                <a:ea typeface="Muli"/>
                <a:cs typeface="Muli"/>
                <a:sym typeface="Muli"/>
              </a:rPr>
            </a:br>
            <a:r>
              <a:rPr lang="en" b="1">
                <a:solidFill>
                  <a:srgbClr val="28245F"/>
                </a:solidFill>
                <a:latin typeface="Muli"/>
                <a:ea typeface="Muli"/>
                <a:cs typeface="Muli"/>
                <a:sym typeface="Muli"/>
              </a:rPr>
              <a:t>described, will apply.</a:t>
            </a:r>
            <a:endParaRPr b="1">
              <a:solidFill>
                <a:srgbClr val="28245F"/>
              </a:solidFill>
              <a:latin typeface="Muli"/>
              <a:ea typeface="Muli"/>
              <a:cs typeface="Muli"/>
              <a:sym typeface="Muli"/>
            </a:endParaRPr>
          </a:p>
        </p:txBody>
      </p:sp>
      <p:grpSp>
        <p:nvGrpSpPr>
          <p:cNvPr id="158" name="Google Shape;158;p23"/>
          <p:cNvGrpSpPr/>
          <p:nvPr/>
        </p:nvGrpSpPr>
        <p:grpSpPr>
          <a:xfrm>
            <a:off x="7267006" y="4967226"/>
            <a:ext cx="1631490" cy="1615320"/>
            <a:chOff x="6716825" y="4250025"/>
            <a:chExt cx="2330700" cy="2307600"/>
          </a:xfrm>
        </p:grpSpPr>
        <p:sp>
          <p:nvSpPr>
            <p:cNvPr id="159" name="Google Shape;159;p23"/>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 name="Google Shape;160;p23"/>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4"/>
          <p:cNvSpPr/>
          <p:nvPr/>
        </p:nvSpPr>
        <p:spPr>
          <a:xfrm>
            <a:off x="540750" y="49980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rgbClr val="28245F"/>
              </a:solidFill>
            </a:endParaRPr>
          </a:p>
        </p:txBody>
      </p:sp>
      <p:sp>
        <p:nvSpPr>
          <p:cNvPr id="166" name="Google Shape;166;p24"/>
          <p:cNvSpPr txBox="1">
            <a:spLocks noGrp="1"/>
          </p:cNvSpPr>
          <p:nvPr>
            <p:ph type="title"/>
          </p:nvPr>
        </p:nvSpPr>
        <p:spPr>
          <a:xfrm>
            <a:off x="2232425" y="722525"/>
            <a:ext cx="5818800" cy="148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28245F"/>
                </a:solidFill>
                <a:latin typeface="Delius"/>
                <a:ea typeface="Delius"/>
                <a:cs typeface="Delius"/>
                <a:sym typeface="Delius"/>
              </a:rPr>
              <a:t>Props</a:t>
            </a:r>
            <a:endParaRPr b="1" dirty="0">
              <a:solidFill>
                <a:srgbClr val="28245F"/>
              </a:solidFill>
              <a:latin typeface="Delius"/>
              <a:ea typeface="Delius"/>
              <a:cs typeface="Delius"/>
              <a:sym typeface="Delius"/>
            </a:endParaRPr>
          </a:p>
          <a:p>
            <a:pPr lvl="0">
              <a:lnSpc>
                <a:spcPct val="115000"/>
              </a:lnSpc>
              <a:buSzPts val="1100"/>
            </a:pPr>
            <a:r>
              <a:rPr lang="en" sz="1400" dirty="0">
                <a:solidFill>
                  <a:srgbClr val="28245F"/>
                </a:solidFill>
                <a:latin typeface="Muli"/>
                <a:ea typeface="Muli"/>
                <a:cs typeface="Muli"/>
                <a:sym typeface="Muli"/>
              </a:rPr>
              <a:t>This year’s Prop Storage experience is brand new! Each team will have a designated Prop Display Booth, organized by Challenge for the entirety of the event as a place to display props or meet as a team.  </a:t>
            </a:r>
            <a:endParaRPr sz="1400" dirty="0">
              <a:solidFill>
                <a:srgbClr val="28245F"/>
              </a:solidFill>
              <a:latin typeface="Muli" panose="020B0604020202020204" charset="0"/>
              <a:ea typeface="Muli"/>
              <a:cs typeface="Muli"/>
              <a:sym typeface="Muli"/>
            </a:endParaRPr>
          </a:p>
        </p:txBody>
      </p:sp>
      <p:pic>
        <p:nvPicPr>
          <p:cNvPr id="167" name="Google Shape;167;p24"/>
          <p:cNvPicPr preferRelativeResize="0"/>
          <p:nvPr/>
        </p:nvPicPr>
        <p:blipFill>
          <a:blip r:embed="rId4">
            <a:alphaModFix/>
          </a:blip>
          <a:stretch>
            <a:fillRect/>
          </a:stretch>
        </p:blipFill>
        <p:spPr>
          <a:xfrm>
            <a:off x="834500" y="942998"/>
            <a:ext cx="1231575" cy="1192200"/>
          </a:xfrm>
          <a:prstGeom prst="rect">
            <a:avLst/>
          </a:prstGeom>
          <a:noFill/>
          <a:ln>
            <a:noFill/>
          </a:ln>
        </p:spPr>
      </p:pic>
      <p:sp>
        <p:nvSpPr>
          <p:cNvPr id="168" name="Google Shape;168;p24"/>
          <p:cNvSpPr txBox="1"/>
          <p:nvPr/>
        </p:nvSpPr>
        <p:spPr>
          <a:xfrm>
            <a:off x="2439466" y="2893871"/>
            <a:ext cx="5153100" cy="265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8245F"/>
                </a:solidFill>
                <a:latin typeface="Delius"/>
                <a:ea typeface="Delius"/>
                <a:cs typeface="Delius"/>
                <a:sym typeface="Delius"/>
              </a:rPr>
              <a:t>Prop Valet</a:t>
            </a:r>
            <a:endParaRPr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This year we will be offering delivery of your props by a Destination Imagination Global Finals Prop Valet service! Prop Valet will deliver all pre-shipped props to each Team’s designated Prop Display Booth.</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a:solidFill>
                <a:srgbClr val="28245F"/>
              </a:solidFill>
            </a:endParaRPr>
          </a:p>
          <a:p>
            <a:pPr marL="0" lvl="0" indent="0" algn="l" rtl="0">
              <a:lnSpc>
                <a:spcPct val="115000"/>
              </a:lnSpc>
              <a:spcBef>
                <a:spcPts val="0"/>
              </a:spcBef>
              <a:spcAft>
                <a:spcPts val="0"/>
              </a:spcAft>
              <a:buNone/>
            </a:pPr>
            <a:endParaRPr>
              <a:solidFill>
                <a:srgbClr val="28245F"/>
              </a:solidFill>
            </a:endParaRPr>
          </a:p>
          <a:p>
            <a:pPr marL="0" lvl="0" indent="0" algn="l" rtl="0">
              <a:lnSpc>
                <a:spcPct val="115000"/>
              </a:lnSpc>
              <a:spcBef>
                <a:spcPts val="0"/>
              </a:spcBef>
              <a:spcAft>
                <a:spcPts val="0"/>
              </a:spcAft>
              <a:buNone/>
            </a:pPr>
            <a:r>
              <a:rPr lang="en" b="1">
                <a:solidFill>
                  <a:srgbClr val="28245F"/>
                </a:solidFill>
                <a:latin typeface="Delius"/>
                <a:ea typeface="Delius"/>
                <a:cs typeface="Delius"/>
                <a:sym typeface="Delius"/>
              </a:rPr>
              <a:t>Prop Display Booths &amp; The Prop Storage Exhibit Hall</a:t>
            </a:r>
            <a:endParaRPr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Each team will get an assigned 8ftx8ft Prop Display Booth in the brand new Prop Storage Exhibit Hall. In the hall we will also offer Garages where teams can plug in their tools and make last minute adjustments to their props.</a:t>
            </a:r>
            <a:endParaRPr sz="1200">
              <a:solidFill>
                <a:srgbClr val="28245F"/>
              </a:solidFill>
              <a:latin typeface="Muli"/>
              <a:ea typeface="Muli"/>
              <a:cs typeface="Muli"/>
              <a:sym typeface="Muli"/>
            </a:endParaRPr>
          </a:p>
        </p:txBody>
      </p:sp>
      <p:pic>
        <p:nvPicPr>
          <p:cNvPr id="169" name="Google Shape;169;p24"/>
          <p:cNvPicPr preferRelativeResize="0"/>
          <p:nvPr/>
        </p:nvPicPr>
        <p:blipFill>
          <a:blip r:embed="rId5">
            <a:alphaModFix/>
          </a:blip>
          <a:stretch>
            <a:fillRect/>
          </a:stretch>
        </p:blipFill>
        <p:spPr>
          <a:xfrm>
            <a:off x="920175" y="2774775"/>
            <a:ext cx="1578550" cy="1123375"/>
          </a:xfrm>
          <a:prstGeom prst="rect">
            <a:avLst/>
          </a:prstGeom>
          <a:noFill/>
          <a:ln>
            <a:noFill/>
          </a:ln>
        </p:spPr>
      </p:pic>
      <p:pic>
        <p:nvPicPr>
          <p:cNvPr id="170" name="Google Shape;170;p24"/>
          <p:cNvPicPr preferRelativeResize="0"/>
          <p:nvPr/>
        </p:nvPicPr>
        <p:blipFill>
          <a:blip r:embed="rId6">
            <a:alphaModFix/>
          </a:blip>
          <a:stretch>
            <a:fillRect/>
          </a:stretch>
        </p:blipFill>
        <p:spPr>
          <a:xfrm>
            <a:off x="1239424" y="4283050"/>
            <a:ext cx="993000" cy="1231252"/>
          </a:xfrm>
          <a:prstGeom prst="rect">
            <a:avLst/>
          </a:prstGeom>
          <a:noFill/>
          <a:ln>
            <a:noFill/>
          </a:ln>
        </p:spPr>
      </p:pic>
      <p:grpSp>
        <p:nvGrpSpPr>
          <p:cNvPr id="171" name="Google Shape;171;p24"/>
          <p:cNvGrpSpPr/>
          <p:nvPr/>
        </p:nvGrpSpPr>
        <p:grpSpPr>
          <a:xfrm>
            <a:off x="7267006" y="4967226"/>
            <a:ext cx="1631490" cy="1615320"/>
            <a:chOff x="6716825" y="4250025"/>
            <a:chExt cx="2330700" cy="2307600"/>
          </a:xfrm>
        </p:grpSpPr>
        <p:sp>
          <p:nvSpPr>
            <p:cNvPr id="172" name="Google Shape;172;p24"/>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4"/>
            <p:cNvPicPr preferRelativeResize="0"/>
            <p:nvPr/>
          </p:nvPicPr>
          <p:blipFill>
            <a:blip r:embed="rId7">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p25"/>
          <p:cNvSpPr/>
          <p:nvPr/>
        </p:nvSpPr>
        <p:spPr>
          <a:xfrm>
            <a:off x="540750" y="49980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rgbClr val="28245F"/>
              </a:solidFill>
            </a:endParaRPr>
          </a:p>
        </p:txBody>
      </p:sp>
      <p:sp>
        <p:nvSpPr>
          <p:cNvPr id="179" name="Google Shape;179;p25"/>
          <p:cNvSpPr txBox="1">
            <a:spLocks noGrp="1"/>
          </p:cNvSpPr>
          <p:nvPr>
            <p:ph type="title"/>
          </p:nvPr>
        </p:nvSpPr>
        <p:spPr>
          <a:xfrm>
            <a:off x="2589500" y="905825"/>
            <a:ext cx="5241900" cy="10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Prop Shipping &amp; Delivery</a:t>
            </a:r>
            <a:endParaRPr b="1">
              <a:solidFill>
                <a:srgbClr val="28245F"/>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1400">
                <a:solidFill>
                  <a:srgbClr val="28245F"/>
                </a:solidFill>
                <a:latin typeface="Muli"/>
                <a:ea typeface="Muli"/>
                <a:cs typeface="Muli"/>
                <a:sym typeface="Muli"/>
              </a:rPr>
              <a:t>Teams may hand-deliver their props to their Prop Storage booth or use our Prop Valet service at no extra cost.</a:t>
            </a:r>
            <a:endParaRPr sz="1400">
              <a:solidFill>
                <a:srgbClr val="28245F"/>
              </a:solidFill>
              <a:latin typeface="Muli"/>
              <a:ea typeface="Muli"/>
              <a:cs typeface="Muli"/>
              <a:sym typeface="Muli"/>
            </a:endParaRPr>
          </a:p>
        </p:txBody>
      </p:sp>
      <p:sp>
        <p:nvSpPr>
          <p:cNvPr id="180" name="Google Shape;180;p25"/>
          <p:cNvSpPr txBox="1"/>
          <p:nvPr/>
        </p:nvSpPr>
        <p:spPr>
          <a:xfrm>
            <a:off x="902300" y="2233225"/>
            <a:ext cx="7318800" cy="308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Prop Shipment</a:t>
            </a:r>
            <a:endParaRPr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We encourage teams to ship or deliver their props in advance to avoid long vehicle wait times to unload on site. If you ship in advance, your props will be delivered no later than 5:00 p.m. CT Tuesday, May 21 to your team’s dedicated Prop Storage booth. </a:t>
            </a:r>
            <a:endParaRPr sz="1200" dirty="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Driving Your Props (Hand Delivery)</a:t>
            </a:r>
            <a:endParaRPr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If you plan to drive your props to the site and unload, please make sure to indicate that when you register for Global Finals. Teams that plan to unload their own props will be provided directions to Prop Storage when they register on-site. All teams must receive credentials before unloading. </a:t>
            </a:r>
            <a:endParaRPr sz="1200" dirty="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b="1" dirty="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b="1" dirty="0">
                <a:solidFill>
                  <a:srgbClr val="28245F"/>
                </a:solidFill>
                <a:latin typeface="Muli"/>
                <a:ea typeface="Muli"/>
                <a:cs typeface="Muli"/>
                <a:sym typeface="Muli"/>
              </a:rPr>
              <a:t>Credentials, received by a Team Manager at registration, will be required to access Prop Storage.</a:t>
            </a:r>
            <a:endParaRPr sz="1200" b="1" dirty="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b="1" dirty="0">
              <a:solidFill>
                <a:srgbClr val="28245F"/>
              </a:solidFill>
              <a:latin typeface="Muli"/>
              <a:ea typeface="Muli"/>
              <a:cs typeface="Muli"/>
              <a:sym typeface="Muli"/>
            </a:endParaRPr>
          </a:p>
          <a:p>
            <a:pPr lvl="0">
              <a:lnSpc>
                <a:spcPct val="115000"/>
              </a:lnSpc>
            </a:pPr>
            <a:r>
              <a:rPr lang="en" sz="1200" b="1" dirty="0">
                <a:solidFill>
                  <a:srgbClr val="28245F"/>
                </a:solidFill>
                <a:latin typeface="Muli"/>
                <a:ea typeface="Muli"/>
                <a:cs typeface="Muli"/>
                <a:sym typeface="Muli"/>
              </a:rPr>
              <a:t>Detailed Prop Shipment Hand-Delivery guidelines can be found at </a:t>
            </a:r>
            <a:r>
              <a:rPr lang="en-US" sz="1200" dirty="0">
                <a:latin typeface="Muli" panose="020B0604020202020204" charset="0"/>
                <a:hlinkClick r:id="rId4"/>
              </a:rPr>
              <a:t>https://www.globalfinals.org/prop-info/</a:t>
            </a:r>
            <a:endParaRPr sz="1200" b="1" dirty="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b="1" dirty="0">
              <a:solidFill>
                <a:srgbClr val="28245F"/>
              </a:solidFill>
              <a:latin typeface="Delius"/>
              <a:ea typeface="Delius"/>
              <a:cs typeface="Delius"/>
              <a:sym typeface="Delius"/>
            </a:endParaRPr>
          </a:p>
        </p:txBody>
      </p:sp>
      <p:pic>
        <p:nvPicPr>
          <p:cNvPr id="181" name="Google Shape;181;p25"/>
          <p:cNvPicPr preferRelativeResize="0"/>
          <p:nvPr/>
        </p:nvPicPr>
        <p:blipFill>
          <a:blip r:embed="rId5">
            <a:alphaModFix/>
          </a:blip>
          <a:stretch>
            <a:fillRect/>
          </a:stretch>
        </p:blipFill>
        <p:spPr>
          <a:xfrm>
            <a:off x="902300" y="862075"/>
            <a:ext cx="1402700" cy="1210250"/>
          </a:xfrm>
          <a:prstGeom prst="rect">
            <a:avLst/>
          </a:prstGeom>
          <a:noFill/>
          <a:ln>
            <a:noFill/>
          </a:ln>
        </p:spPr>
      </p:pic>
      <p:grpSp>
        <p:nvGrpSpPr>
          <p:cNvPr id="182" name="Google Shape;182;p25"/>
          <p:cNvGrpSpPr/>
          <p:nvPr/>
        </p:nvGrpSpPr>
        <p:grpSpPr>
          <a:xfrm>
            <a:off x="7267006" y="4967226"/>
            <a:ext cx="1631490" cy="1615320"/>
            <a:chOff x="6716825" y="4250025"/>
            <a:chExt cx="2330700" cy="2307600"/>
          </a:xfrm>
        </p:grpSpPr>
        <p:sp>
          <p:nvSpPr>
            <p:cNvPr id="183" name="Google Shape;183;p25"/>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25"/>
            <p:cNvPicPr preferRelativeResize="0"/>
            <p:nvPr/>
          </p:nvPicPr>
          <p:blipFill>
            <a:blip r:embed="rId6">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26"/>
          <p:cNvSpPr/>
          <p:nvPr/>
        </p:nvSpPr>
        <p:spPr>
          <a:xfrm>
            <a:off x="540750" y="49980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rgbClr val="28245F"/>
              </a:solidFill>
            </a:endParaRPr>
          </a:p>
        </p:txBody>
      </p:sp>
      <p:grpSp>
        <p:nvGrpSpPr>
          <p:cNvPr id="190" name="Google Shape;190;p26"/>
          <p:cNvGrpSpPr/>
          <p:nvPr/>
        </p:nvGrpSpPr>
        <p:grpSpPr>
          <a:xfrm>
            <a:off x="6845523" y="4598494"/>
            <a:ext cx="2030040" cy="2009920"/>
            <a:chOff x="6716825" y="4250025"/>
            <a:chExt cx="2330700" cy="2307600"/>
          </a:xfrm>
        </p:grpSpPr>
        <p:sp>
          <p:nvSpPr>
            <p:cNvPr id="191" name="Google Shape;191;p26"/>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 name="Google Shape;192;p26"/>
            <p:cNvPicPr preferRelativeResize="0"/>
            <p:nvPr/>
          </p:nvPicPr>
          <p:blipFill>
            <a:blip r:embed="rId4">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
        <p:nvSpPr>
          <p:cNvPr id="193" name="Google Shape;193;p26"/>
          <p:cNvSpPr txBox="1">
            <a:spLocks noGrp="1"/>
          </p:cNvSpPr>
          <p:nvPr>
            <p:ph type="title"/>
          </p:nvPr>
        </p:nvSpPr>
        <p:spPr>
          <a:xfrm>
            <a:off x="902275" y="776600"/>
            <a:ext cx="73395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8245F"/>
                </a:solidFill>
                <a:latin typeface="Delius"/>
                <a:ea typeface="Delius"/>
                <a:cs typeface="Delius"/>
                <a:sym typeface="Delius"/>
              </a:rPr>
              <a:t>Prop Shipment Timeline</a:t>
            </a:r>
            <a:endParaRPr b="1">
              <a:solidFill>
                <a:srgbClr val="28245F"/>
              </a:solidFill>
              <a:latin typeface="Delius"/>
              <a:ea typeface="Delius"/>
              <a:cs typeface="Delius"/>
              <a:sym typeface="Delius"/>
            </a:endParaRPr>
          </a:p>
        </p:txBody>
      </p:sp>
      <p:pic>
        <p:nvPicPr>
          <p:cNvPr id="194" name="Google Shape;194;p26"/>
          <p:cNvPicPr preferRelativeResize="0"/>
          <p:nvPr/>
        </p:nvPicPr>
        <p:blipFill>
          <a:blip r:embed="rId5">
            <a:alphaModFix/>
          </a:blip>
          <a:stretch>
            <a:fillRect/>
          </a:stretch>
        </p:blipFill>
        <p:spPr>
          <a:xfrm>
            <a:off x="682275" y="1698275"/>
            <a:ext cx="7779499" cy="3461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7"/>
          <p:cNvSpPr/>
          <p:nvPr/>
        </p:nvSpPr>
        <p:spPr>
          <a:xfrm>
            <a:off x="540750" y="471500"/>
            <a:ext cx="8062500" cy="59184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txBox="1">
            <a:spLocks noGrp="1"/>
          </p:cNvSpPr>
          <p:nvPr>
            <p:ph type="title"/>
          </p:nvPr>
        </p:nvSpPr>
        <p:spPr>
          <a:xfrm>
            <a:off x="902300" y="710550"/>
            <a:ext cx="7339500" cy="49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8245F"/>
                </a:solidFill>
                <a:latin typeface="Delius"/>
                <a:ea typeface="Delius"/>
                <a:cs typeface="Delius"/>
                <a:sym typeface="Delius"/>
              </a:rPr>
              <a:t>Housing &amp; Food</a:t>
            </a:r>
            <a:endParaRPr b="1">
              <a:solidFill>
                <a:srgbClr val="28245F"/>
              </a:solidFill>
              <a:latin typeface="Delius"/>
              <a:ea typeface="Delius"/>
              <a:cs typeface="Delius"/>
              <a:sym typeface="Delius"/>
            </a:endParaRPr>
          </a:p>
        </p:txBody>
      </p:sp>
      <p:pic>
        <p:nvPicPr>
          <p:cNvPr id="201" name="Google Shape;201;p27"/>
          <p:cNvPicPr preferRelativeResize="0"/>
          <p:nvPr/>
        </p:nvPicPr>
        <p:blipFill>
          <a:blip r:embed="rId4">
            <a:alphaModFix/>
          </a:blip>
          <a:stretch>
            <a:fillRect/>
          </a:stretch>
        </p:blipFill>
        <p:spPr>
          <a:xfrm>
            <a:off x="2380125" y="621925"/>
            <a:ext cx="648650" cy="749950"/>
          </a:xfrm>
          <a:prstGeom prst="rect">
            <a:avLst/>
          </a:prstGeom>
          <a:noFill/>
          <a:ln>
            <a:noFill/>
          </a:ln>
        </p:spPr>
      </p:pic>
      <p:sp>
        <p:nvSpPr>
          <p:cNvPr id="202" name="Google Shape;202;p27"/>
          <p:cNvSpPr txBox="1"/>
          <p:nvPr/>
        </p:nvSpPr>
        <p:spPr>
          <a:xfrm>
            <a:off x="820075" y="1552675"/>
            <a:ext cx="7504200" cy="463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28245F"/>
                </a:solidFill>
                <a:latin typeface="Delius"/>
                <a:ea typeface="Delius"/>
                <a:cs typeface="Delius"/>
                <a:sym typeface="Delius"/>
              </a:rPr>
              <a:t>Event Room Blocks &amp; Hotel Information</a:t>
            </a:r>
            <a:endParaRPr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Teams will have the freedom to choose their preferred housing accomodations.</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Official event room blocks in various hotels will be booked through one dedicated booking system.</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Char char="●"/>
            </a:pPr>
            <a:r>
              <a:rPr lang="en" sz="1200">
                <a:solidFill>
                  <a:srgbClr val="28245F"/>
                </a:solidFill>
                <a:latin typeface="Muli"/>
                <a:ea typeface="Muli"/>
                <a:cs typeface="Muli"/>
                <a:sym typeface="Muli"/>
              </a:rPr>
              <a:t>Rooms will vary in location, amenities and price.</a:t>
            </a:r>
            <a:br>
              <a:rPr lang="en" sz="1200">
                <a:solidFill>
                  <a:srgbClr val="28245F"/>
                </a:solidFill>
              </a:rPr>
            </a:br>
            <a:endParaRPr sz="800">
              <a:solidFill>
                <a:srgbClr val="28245F"/>
              </a:solidFill>
            </a:endParaRPr>
          </a:p>
          <a:p>
            <a:pPr marL="0" lvl="0" indent="0" algn="l" rtl="0">
              <a:lnSpc>
                <a:spcPct val="115000"/>
              </a:lnSpc>
              <a:spcBef>
                <a:spcPts val="0"/>
              </a:spcBef>
              <a:spcAft>
                <a:spcPts val="0"/>
              </a:spcAft>
              <a:buNone/>
            </a:pPr>
            <a:r>
              <a:rPr lang="en" b="1">
                <a:solidFill>
                  <a:srgbClr val="28245F"/>
                </a:solidFill>
                <a:latin typeface="Delius"/>
                <a:ea typeface="Delius"/>
                <a:cs typeface="Delius"/>
                <a:sym typeface="Delius"/>
              </a:rPr>
              <a:t>Other Housing Options</a:t>
            </a:r>
            <a:endParaRPr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Teams may also stay at hotels outside of Destination Imagination’s official event room block or utilize other accommodations like Airbnb and VRBO. </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br>
              <a:rPr lang="en" b="1">
                <a:solidFill>
                  <a:srgbClr val="28245F"/>
                </a:solidFill>
                <a:latin typeface="Delius"/>
                <a:ea typeface="Delius"/>
                <a:cs typeface="Delius"/>
                <a:sym typeface="Delius"/>
              </a:rPr>
            </a:br>
            <a:r>
              <a:rPr lang="en" b="1">
                <a:solidFill>
                  <a:srgbClr val="28245F"/>
                </a:solidFill>
                <a:latin typeface="Delius"/>
                <a:ea typeface="Delius"/>
                <a:cs typeface="Delius"/>
                <a:sym typeface="Delius"/>
              </a:rPr>
              <a:t>Pre-Ordering Meals</a:t>
            </a:r>
            <a:endParaRPr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Teams can choose to pre-order all, some or none of their meals.</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Menus are available on GlobalFinals.org and pre-ordering can be accessed through a link provided during online registration.</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Breakfast and dinner will be buffet-style and lunch will be boxed.</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Dietary restriction options will include kosher, halal, vegan, vegetarian,</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gluten-free and nut-free.</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Char char="●"/>
            </a:pPr>
            <a:r>
              <a:rPr lang="en" sz="1200">
                <a:solidFill>
                  <a:srgbClr val="28245F"/>
                </a:solidFill>
                <a:latin typeface="Muli"/>
                <a:ea typeface="Muli"/>
                <a:cs typeface="Muli"/>
                <a:sym typeface="Muli"/>
              </a:rPr>
              <a:t>Paid for with credit card or purchase order in advance.</a:t>
            </a:r>
            <a:br>
              <a:rPr lang="en" sz="1200">
                <a:solidFill>
                  <a:srgbClr val="28245F"/>
                </a:solidFill>
              </a:rPr>
            </a:b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b="1">
                <a:solidFill>
                  <a:srgbClr val="28245F"/>
                </a:solidFill>
                <a:latin typeface="Delius"/>
                <a:ea typeface="Delius"/>
                <a:cs typeface="Delius"/>
                <a:sym typeface="Delius"/>
              </a:rPr>
              <a:t>Other Meal Options</a:t>
            </a:r>
            <a:endParaRPr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On-site concessions (menus available at GlobalFinals.org)</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Local restaurants and grocery stores</a:t>
            </a:r>
            <a:endParaRPr sz="1200">
              <a:solidFill>
                <a:srgbClr val="28245F"/>
              </a:solidFill>
              <a:latin typeface="Muli"/>
              <a:ea typeface="Muli"/>
              <a:cs typeface="Muli"/>
              <a:sym typeface="Muli"/>
            </a:endParaRPr>
          </a:p>
        </p:txBody>
      </p:sp>
      <p:grpSp>
        <p:nvGrpSpPr>
          <p:cNvPr id="203" name="Google Shape;203;p27"/>
          <p:cNvGrpSpPr/>
          <p:nvPr/>
        </p:nvGrpSpPr>
        <p:grpSpPr>
          <a:xfrm>
            <a:off x="7267006" y="4967226"/>
            <a:ext cx="1631490" cy="1615320"/>
            <a:chOff x="6716825" y="4250025"/>
            <a:chExt cx="2330700" cy="2307600"/>
          </a:xfrm>
        </p:grpSpPr>
        <p:sp>
          <p:nvSpPr>
            <p:cNvPr id="204" name="Google Shape;204;p27"/>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27"/>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28"/>
          <p:cNvSpPr/>
          <p:nvPr/>
        </p:nvSpPr>
        <p:spPr>
          <a:xfrm>
            <a:off x="540750" y="313825"/>
            <a:ext cx="8062500" cy="59592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txBox="1">
            <a:spLocks noGrp="1"/>
          </p:cNvSpPr>
          <p:nvPr>
            <p:ph type="title"/>
          </p:nvPr>
        </p:nvSpPr>
        <p:spPr>
          <a:xfrm>
            <a:off x="1951575" y="808550"/>
            <a:ext cx="6074700" cy="4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Things To Do Before Global Finals</a:t>
            </a:r>
            <a:endParaRPr b="1">
              <a:solidFill>
                <a:srgbClr val="28245F"/>
              </a:solidFill>
              <a:latin typeface="Delius"/>
              <a:ea typeface="Delius"/>
              <a:cs typeface="Delius"/>
              <a:sym typeface="Delius"/>
            </a:endParaRPr>
          </a:p>
        </p:txBody>
      </p:sp>
      <p:sp>
        <p:nvSpPr>
          <p:cNvPr id="212" name="Google Shape;212;p28"/>
          <p:cNvSpPr txBox="1"/>
          <p:nvPr/>
        </p:nvSpPr>
        <p:spPr>
          <a:xfrm>
            <a:off x="876175" y="1589550"/>
            <a:ext cx="2801400" cy="207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28245F"/>
                </a:solidFill>
                <a:latin typeface="Delius"/>
                <a:ea typeface="Delius"/>
                <a:cs typeface="Delius"/>
                <a:sym typeface="Delius"/>
              </a:rPr>
              <a:t>#1</a:t>
            </a:r>
            <a:endParaRPr sz="3600"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b="1">
                <a:solidFill>
                  <a:srgbClr val="28245F"/>
                </a:solidFill>
                <a:latin typeface="Delius"/>
                <a:ea typeface="Delius"/>
                <a:cs typeface="Delius"/>
                <a:sym typeface="Delius"/>
              </a:rPr>
              <a:t>Registration Deposits</a:t>
            </a:r>
            <a:endParaRPr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Register and make</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Muli"/>
                <a:ea typeface="Muli"/>
                <a:cs typeface="Muli"/>
                <a:sym typeface="Muli"/>
              </a:rPr>
              <a:t>$1,500 deposit</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Muli"/>
                <a:ea typeface="Muli"/>
                <a:cs typeface="Muli"/>
                <a:sym typeface="Muli"/>
              </a:rPr>
              <a:t>within 2 weeks</a:t>
            </a:r>
            <a:endParaRPr sz="1200">
              <a:solidFill>
                <a:srgbClr val="28245F"/>
              </a:solidFill>
              <a:latin typeface="Muli"/>
              <a:ea typeface="Muli"/>
              <a:cs typeface="Muli"/>
              <a:sym typeface="Muli"/>
            </a:endParaRPr>
          </a:p>
        </p:txBody>
      </p:sp>
      <p:pic>
        <p:nvPicPr>
          <p:cNvPr id="213" name="Google Shape;213;p28"/>
          <p:cNvPicPr preferRelativeResize="0"/>
          <p:nvPr/>
        </p:nvPicPr>
        <p:blipFill>
          <a:blip r:embed="rId4">
            <a:alphaModFix/>
          </a:blip>
          <a:stretch>
            <a:fillRect/>
          </a:stretch>
        </p:blipFill>
        <p:spPr>
          <a:xfrm>
            <a:off x="1045375" y="700100"/>
            <a:ext cx="836447" cy="1062525"/>
          </a:xfrm>
          <a:prstGeom prst="rect">
            <a:avLst/>
          </a:prstGeom>
          <a:noFill/>
          <a:ln>
            <a:noFill/>
          </a:ln>
        </p:spPr>
      </p:pic>
      <p:sp>
        <p:nvSpPr>
          <p:cNvPr id="214" name="Google Shape;214;p28"/>
          <p:cNvSpPr txBox="1"/>
          <p:nvPr/>
        </p:nvSpPr>
        <p:spPr>
          <a:xfrm>
            <a:off x="3594775" y="1589550"/>
            <a:ext cx="2030100" cy="207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28245F"/>
                </a:solidFill>
                <a:latin typeface="Delius"/>
                <a:ea typeface="Delius"/>
                <a:cs typeface="Delius"/>
                <a:sym typeface="Delius"/>
              </a:rPr>
              <a:t>#2</a:t>
            </a:r>
            <a:endParaRPr sz="3600"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b="1">
                <a:solidFill>
                  <a:srgbClr val="28245F"/>
                </a:solidFill>
                <a:latin typeface="Delius"/>
                <a:ea typeface="Delius"/>
                <a:cs typeface="Delius"/>
                <a:sym typeface="Delius"/>
              </a:rPr>
              <a:t>Registration Payment</a:t>
            </a:r>
            <a:endParaRPr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Pay Team Registration Fees in full by May 1</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to qualify for Express Check-In in KC</a:t>
            </a:r>
            <a:endParaRPr sz="1200" b="1">
              <a:solidFill>
                <a:srgbClr val="28245F"/>
              </a:solidFill>
              <a:latin typeface="Muli"/>
              <a:ea typeface="Muli"/>
              <a:cs typeface="Muli"/>
              <a:sym typeface="Muli"/>
            </a:endParaRPr>
          </a:p>
        </p:txBody>
      </p:sp>
      <p:sp>
        <p:nvSpPr>
          <p:cNvPr id="215" name="Google Shape;215;p28"/>
          <p:cNvSpPr txBox="1"/>
          <p:nvPr/>
        </p:nvSpPr>
        <p:spPr>
          <a:xfrm>
            <a:off x="5971025" y="1589550"/>
            <a:ext cx="1804800" cy="161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28245F"/>
                </a:solidFill>
                <a:latin typeface="Delius"/>
                <a:ea typeface="Delius"/>
                <a:cs typeface="Delius"/>
                <a:sym typeface="Delius"/>
              </a:rPr>
              <a:t>#3</a:t>
            </a:r>
            <a:endParaRPr sz="3600"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b="1">
                <a:solidFill>
                  <a:srgbClr val="28245F"/>
                </a:solidFill>
                <a:latin typeface="Delius"/>
                <a:ea typeface="Delius"/>
                <a:cs typeface="Delius"/>
                <a:sym typeface="Delius"/>
              </a:rPr>
              <a:t>Registration Forms</a:t>
            </a:r>
            <a:endParaRPr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Consent Form</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On-Site Contact Form</a:t>
            </a:r>
            <a:endParaRPr sz="1200" b="1">
              <a:solidFill>
                <a:srgbClr val="28245F"/>
              </a:solidFill>
              <a:latin typeface="Muli"/>
              <a:ea typeface="Muli"/>
              <a:cs typeface="Muli"/>
              <a:sym typeface="Muli"/>
            </a:endParaRPr>
          </a:p>
        </p:txBody>
      </p:sp>
      <p:sp>
        <p:nvSpPr>
          <p:cNvPr id="216" name="Google Shape;216;p28"/>
          <p:cNvSpPr txBox="1"/>
          <p:nvPr/>
        </p:nvSpPr>
        <p:spPr>
          <a:xfrm>
            <a:off x="1175150" y="3678250"/>
            <a:ext cx="2102400" cy="170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28245F"/>
                </a:solidFill>
                <a:latin typeface="Delius"/>
                <a:ea typeface="Delius"/>
                <a:cs typeface="Delius"/>
                <a:sym typeface="Delius"/>
              </a:rPr>
              <a:t>#4</a:t>
            </a:r>
            <a:endParaRPr sz="3600"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b="1">
                <a:solidFill>
                  <a:srgbClr val="28245F"/>
                </a:solidFill>
                <a:latin typeface="Delius"/>
                <a:ea typeface="Delius"/>
                <a:cs typeface="Delius"/>
                <a:sym typeface="Delius"/>
              </a:rPr>
              <a:t>Housing &amp; Food</a:t>
            </a:r>
            <a:endParaRPr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Book Team Hotel</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Pre-Order Food</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Muli"/>
                <a:ea typeface="Muli"/>
                <a:cs typeface="Muli"/>
                <a:sym typeface="Muli"/>
              </a:rPr>
              <a:t>(if needed)</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endParaRPr sz="3600" b="1">
              <a:solidFill>
                <a:srgbClr val="28245F"/>
              </a:solidFill>
              <a:latin typeface="Delius"/>
              <a:ea typeface="Delius"/>
              <a:cs typeface="Delius"/>
              <a:sym typeface="Delius"/>
            </a:endParaRPr>
          </a:p>
        </p:txBody>
      </p:sp>
      <p:sp>
        <p:nvSpPr>
          <p:cNvPr id="217" name="Google Shape;217;p28"/>
          <p:cNvSpPr txBox="1"/>
          <p:nvPr/>
        </p:nvSpPr>
        <p:spPr>
          <a:xfrm>
            <a:off x="3551488" y="3678250"/>
            <a:ext cx="2030100" cy="207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28245F"/>
                </a:solidFill>
                <a:latin typeface="Delius"/>
                <a:ea typeface="Delius"/>
                <a:cs typeface="Delius"/>
                <a:sym typeface="Delius"/>
              </a:rPr>
              <a:t>#5</a:t>
            </a:r>
            <a:endParaRPr sz="3600"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b="1">
                <a:solidFill>
                  <a:srgbClr val="28245F"/>
                </a:solidFill>
                <a:latin typeface="Delius"/>
                <a:ea typeface="Delius"/>
                <a:cs typeface="Delius"/>
                <a:sym typeface="Delius"/>
              </a:rPr>
              <a:t>Affiliate Orders</a:t>
            </a:r>
            <a:endParaRPr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Pin Orders</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Shirt Orders</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endParaRPr sz="3600" b="1">
              <a:solidFill>
                <a:srgbClr val="28245F"/>
              </a:solidFill>
              <a:latin typeface="Delius"/>
              <a:ea typeface="Delius"/>
              <a:cs typeface="Delius"/>
              <a:sym typeface="Delius"/>
            </a:endParaRPr>
          </a:p>
        </p:txBody>
      </p:sp>
      <p:sp>
        <p:nvSpPr>
          <p:cNvPr id="218" name="Google Shape;218;p28"/>
          <p:cNvSpPr txBox="1"/>
          <p:nvPr/>
        </p:nvSpPr>
        <p:spPr>
          <a:xfrm>
            <a:off x="5666977" y="3678250"/>
            <a:ext cx="2412900" cy="207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28245F"/>
                </a:solidFill>
                <a:latin typeface="Delius"/>
                <a:ea typeface="Delius"/>
                <a:cs typeface="Delius"/>
                <a:sym typeface="Delius"/>
              </a:rPr>
              <a:t>#6</a:t>
            </a:r>
            <a:endParaRPr sz="3600"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b="1">
                <a:solidFill>
                  <a:srgbClr val="28245F"/>
                </a:solidFill>
                <a:latin typeface="Delius"/>
                <a:ea typeface="Delius"/>
                <a:cs typeface="Delius"/>
                <a:sym typeface="Delius"/>
              </a:rPr>
              <a:t>Prop Shipment</a:t>
            </a:r>
            <a:endParaRPr b="1">
              <a:solidFill>
                <a:srgbClr val="28245F"/>
              </a:solidFill>
              <a:latin typeface="Delius"/>
              <a:ea typeface="Delius"/>
              <a:cs typeface="Delius"/>
              <a:sym typeface="Delius"/>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Get Booth Number</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Use DI Provided Labels</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r>
              <a:rPr lang="en" sz="1200">
                <a:solidFill>
                  <a:srgbClr val="28245F"/>
                </a:solidFill>
                <a:latin typeface="Open Sans"/>
                <a:ea typeface="Open Sans"/>
                <a:cs typeface="Open Sans"/>
                <a:sym typeface="Open Sans"/>
              </a:rPr>
              <a:t>• </a:t>
            </a:r>
            <a:r>
              <a:rPr lang="en" sz="1200">
                <a:solidFill>
                  <a:srgbClr val="28245F"/>
                </a:solidFill>
                <a:latin typeface="Muli"/>
                <a:ea typeface="Muli"/>
                <a:cs typeface="Muli"/>
                <a:sym typeface="Muli"/>
              </a:rPr>
              <a:t>Props Should Arrive </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by May 17, 2019</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For Prop Valet</a:t>
            </a:r>
            <a:endParaRPr sz="1200">
              <a:solidFill>
                <a:srgbClr val="28245F"/>
              </a:solidFill>
              <a:latin typeface="Muli"/>
              <a:ea typeface="Muli"/>
              <a:cs typeface="Muli"/>
              <a:sym typeface="Muli"/>
            </a:endParaRPr>
          </a:p>
          <a:p>
            <a:pPr marL="0" lvl="0" indent="0" algn="ctr" rtl="0">
              <a:lnSpc>
                <a:spcPct val="115000"/>
              </a:lnSpc>
              <a:spcBef>
                <a:spcPts val="0"/>
              </a:spcBef>
              <a:spcAft>
                <a:spcPts val="0"/>
              </a:spcAft>
              <a:buNone/>
            </a:pPr>
            <a:endParaRPr sz="1200" b="1">
              <a:solidFill>
                <a:srgbClr val="28245F"/>
              </a:solidFill>
              <a:latin typeface="Delius"/>
              <a:ea typeface="Delius"/>
              <a:cs typeface="Delius"/>
              <a:sym typeface="Deliu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29"/>
          <p:cNvSpPr/>
          <p:nvPr/>
        </p:nvSpPr>
        <p:spPr>
          <a:xfrm>
            <a:off x="540750" y="439100"/>
            <a:ext cx="8062500" cy="59592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txBox="1">
            <a:spLocks noGrp="1"/>
          </p:cNvSpPr>
          <p:nvPr>
            <p:ph type="title"/>
          </p:nvPr>
        </p:nvSpPr>
        <p:spPr>
          <a:xfrm>
            <a:off x="2546500" y="903150"/>
            <a:ext cx="4354800" cy="4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Tournament Schedule</a:t>
            </a:r>
            <a:endParaRPr b="1">
              <a:solidFill>
                <a:srgbClr val="28245F"/>
              </a:solidFill>
              <a:latin typeface="Delius"/>
              <a:ea typeface="Delius"/>
              <a:cs typeface="Delius"/>
              <a:sym typeface="Delius"/>
            </a:endParaRPr>
          </a:p>
        </p:txBody>
      </p:sp>
      <p:pic>
        <p:nvPicPr>
          <p:cNvPr id="225" name="Google Shape;225;p29"/>
          <p:cNvPicPr preferRelativeResize="0"/>
          <p:nvPr/>
        </p:nvPicPr>
        <p:blipFill>
          <a:blip r:embed="rId4">
            <a:alphaModFix/>
          </a:blip>
          <a:stretch>
            <a:fillRect/>
          </a:stretch>
        </p:blipFill>
        <p:spPr>
          <a:xfrm>
            <a:off x="1422073" y="755523"/>
            <a:ext cx="940725" cy="989450"/>
          </a:xfrm>
          <a:prstGeom prst="rect">
            <a:avLst/>
          </a:prstGeom>
          <a:noFill/>
          <a:ln>
            <a:noFill/>
          </a:ln>
        </p:spPr>
      </p:pic>
      <p:sp>
        <p:nvSpPr>
          <p:cNvPr id="226" name="Google Shape;226;p29"/>
          <p:cNvSpPr txBox="1"/>
          <p:nvPr/>
        </p:nvSpPr>
        <p:spPr>
          <a:xfrm>
            <a:off x="1154250" y="1967225"/>
            <a:ext cx="6943800" cy="3000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a:solidFill>
                  <a:srgbClr val="28245F"/>
                </a:solidFill>
                <a:latin typeface="Muli"/>
                <a:ea typeface="Muli"/>
                <a:cs typeface="Muli"/>
                <a:sym typeface="Muli"/>
              </a:rPr>
              <a:t>During online registration, your team may make special requests for scheduling. While DI will make every effort to accommodate your team’s request, </a:t>
            </a:r>
            <a:r>
              <a:rPr lang="en" b="1">
                <a:solidFill>
                  <a:srgbClr val="28245F"/>
                </a:solidFill>
                <a:latin typeface="Muli"/>
                <a:ea typeface="Muli"/>
                <a:cs typeface="Muli"/>
                <a:sym typeface="Muli"/>
              </a:rPr>
              <a:t>no special requests are guaranteed.</a:t>
            </a:r>
            <a:endParaRPr b="1">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a:solidFill>
                  <a:srgbClr val="28245F"/>
                </a:solidFill>
                <a:latin typeface="Muli"/>
                <a:ea typeface="Muli"/>
                <a:cs typeface="Muli"/>
                <a:sym typeface="Muli"/>
              </a:rPr>
              <a:t>Teams’ Instant and Team Challenges will be scheduled on </a:t>
            </a:r>
            <a:r>
              <a:rPr lang="en" b="1">
                <a:solidFill>
                  <a:srgbClr val="28245F"/>
                </a:solidFill>
                <a:latin typeface="Muli"/>
                <a:ea typeface="Muli"/>
                <a:cs typeface="Muli"/>
                <a:sym typeface="Muli"/>
              </a:rPr>
              <a:t>separate days</a:t>
            </a:r>
            <a:r>
              <a:rPr lang="en">
                <a:solidFill>
                  <a:srgbClr val="28245F"/>
                </a:solidFill>
                <a:latin typeface="Muli"/>
                <a:ea typeface="Muli"/>
                <a:cs typeface="Muli"/>
                <a:sym typeface="Muli"/>
              </a:rPr>
              <a:t>.</a:t>
            </a:r>
            <a:endParaRPr>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a:solidFill>
                  <a:srgbClr val="28245F"/>
                </a:solidFill>
                <a:latin typeface="Muli"/>
                <a:ea typeface="Muli"/>
                <a:cs typeface="Muli"/>
                <a:sym typeface="Muli"/>
              </a:rPr>
              <a:t>The tournament schedule will be available approximately </a:t>
            </a:r>
            <a:r>
              <a:rPr lang="en" b="1">
                <a:solidFill>
                  <a:srgbClr val="28245F"/>
                </a:solidFill>
                <a:latin typeface="Muli"/>
                <a:ea typeface="Muli"/>
                <a:cs typeface="Muli"/>
                <a:sym typeface="Muli"/>
              </a:rPr>
              <a:t>10 days prior</a:t>
            </a:r>
            <a:r>
              <a:rPr lang="en">
                <a:solidFill>
                  <a:srgbClr val="28245F"/>
                </a:solidFill>
                <a:latin typeface="Muli"/>
                <a:ea typeface="Muli"/>
                <a:cs typeface="Muli"/>
                <a:sym typeface="Muli"/>
              </a:rPr>
              <a:t> to Global Finals. Check GlobalFinals.org to find the complete schedule after release.</a:t>
            </a:r>
            <a:endParaRPr>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a:solidFill>
                <a:srgbClr val="28245F"/>
              </a:solidFill>
            </a:endParaRPr>
          </a:p>
        </p:txBody>
      </p:sp>
      <p:grpSp>
        <p:nvGrpSpPr>
          <p:cNvPr id="227" name="Google Shape;227;p29"/>
          <p:cNvGrpSpPr/>
          <p:nvPr/>
        </p:nvGrpSpPr>
        <p:grpSpPr>
          <a:xfrm>
            <a:off x="7267006" y="4967226"/>
            <a:ext cx="1631490" cy="1615320"/>
            <a:chOff x="6716825" y="4250025"/>
            <a:chExt cx="2330700" cy="2307600"/>
          </a:xfrm>
        </p:grpSpPr>
        <p:sp>
          <p:nvSpPr>
            <p:cNvPr id="228" name="Google Shape;228;p29"/>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29"/>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0"/>
          <p:cNvSpPr/>
          <p:nvPr/>
        </p:nvSpPr>
        <p:spPr>
          <a:xfrm>
            <a:off x="540750" y="49725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rgbClr val="28245F"/>
              </a:solidFill>
            </a:endParaRPr>
          </a:p>
        </p:txBody>
      </p:sp>
      <p:grpSp>
        <p:nvGrpSpPr>
          <p:cNvPr id="235" name="Google Shape;235;p30"/>
          <p:cNvGrpSpPr/>
          <p:nvPr/>
        </p:nvGrpSpPr>
        <p:grpSpPr>
          <a:xfrm>
            <a:off x="6845523" y="4530144"/>
            <a:ext cx="2030040" cy="2009920"/>
            <a:chOff x="6716825" y="4250025"/>
            <a:chExt cx="2330700" cy="2307600"/>
          </a:xfrm>
        </p:grpSpPr>
        <p:sp>
          <p:nvSpPr>
            <p:cNvPr id="236" name="Google Shape;236;p30"/>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30"/>
            <p:cNvPicPr preferRelativeResize="0"/>
            <p:nvPr/>
          </p:nvPicPr>
          <p:blipFill>
            <a:blip r:embed="rId4">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
        <p:nvSpPr>
          <p:cNvPr id="238" name="Google Shape;238;p30"/>
          <p:cNvSpPr txBox="1">
            <a:spLocks noGrp="1"/>
          </p:cNvSpPr>
          <p:nvPr>
            <p:ph type="title"/>
          </p:nvPr>
        </p:nvSpPr>
        <p:spPr>
          <a:xfrm>
            <a:off x="2704250" y="1122750"/>
            <a:ext cx="49857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Affiliate Merchandise</a:t>
            </a:r>
            <a:endParaRPr b="1">
              <a:solidFill>
                <a:srgbClr val="28245F"/>
              </a:solidFill>
              <a:latin typeface="Delius"/>
              <a:ea typeface="Delius"/>
              <a:cs typeface="Delius"/>
              <a:sym typeface="Delius"/>
            </a:endParaRPr>
          </a:p>
        </p:txBody>
      </p:sp>
      <p:sp>
        <p:nvSpPr>
          <p:cNvPr id="239" name="Google Shape;239;p30"/>
          <p:cNvSpPr txBox="1"/>
          <p:nvPr/>
        </p:nvSpPr>
        <p:spPr>
          <a:xfrm>
            <a:off x="1021875" y="2505774"/>
            <a:ext cx="6970800" cy="2970898"/>
          </a:xfrm>
          <a:prstGeom prst="rect">
            <a:avLst/>
          </a:prstGeom>
          <a:noFill/>
          <a:ln>
            <a:noFill/>
          </a:ln>
        </p:spPr>
        <p:txBody>
          <a:bodyPr spcFirstLastPara="1" wrap="square" lIns="91425" tIns="91425" rIns="91425" bIns="91425" anchor="t" anchorCtr="0">
            <a:noAutofit/>
          </a:bodyPr>
          <a:lstStyle/>
          <a:p>
            <a:r>
              <a:rPr lang="en-US" dirty="0">
                <a:solidFill>
                  <a:srgbClr val="FA6A0E"/>
                </a:solidFill>
                <a:latin typeface="Muli" panose="020B0604020202020204" charset="0"/>
              </a:rPr>
              <a:t>Affiliate T-Shirts</a:t>
            </a:r>
          </a:p>
          <a:p>
            <a:r>
              <a:rPr lang="en-US" dirty="0">
                <a:solidFill>
                  <a:schemeClr val="tx2">
                    <a:lumMod val="50000"/>
                  </a:schemeClr>
                </a:solidFill>
                <a:latin typeface="Muli" panose="020B0604020202020204" charset="0"/>
                <a:cs typeface="Calibri"/>
              </a:rPr>
              <a:t>Affiliate Shirts are strongly recommended for all participants. Wearing an Affiliate T-Shirt is one of the best ways to represent your state or country at Global Finals!</a:t>
            </a:r>
          </a:p>
          <a:p>
            <a:endParaRPr lang="en-US" dirty="0">
              <a:solidFill>
                <a:srgbClr val="FF0000"/>
              </a:solidFill>
              <a:latin typeface="Muli" panose="020B0604020202020204" charset="0"/>
              <a:cs typeface="Calibri"/>
            </a:endParaRPr>
          </a:p>
          <a:p>
            <a:r>
              <a:rPr lang="en-US" dirty="0">
                <a:solidFill>
                  <a:schemeClr val="tx1">
                    <a:lumMod val="50000"/>
                    <a:lumOff val="50000"/>
                  </a:schemeClr>
                </a:solidFill>
                <a:latin typeface="Muli" panose="020B0604020202020204" charset="0"/>
              </a:rPr>
              <a:t>Each Maryland team member and manager will receive a coupon entitling them to purchase a t-shirt for $1, which basically covers the drop ship charge. Additional shirts can be purchased for supporters for $12.25 - $14.25, depending on size.</a:t>
            </a:r>
          </a:p>
          <a:p>
            <a:endParaRPr lang="en-US" dirty="0">
              <a:solidFill>
                <a:srgbClr val="FF0000"/>
              </a:solidFill>
              <a:latin typeface="Muli" panose="020B0604020202020204" charset="0"/>
              <a:cs typeface="Calibri"/>
            </a:endParaRPr>
          </a:p>
          <a:p>
            <a:r>
              <a:rPr lang="en-US" dirty="0">
                <a:solidFill>
                  <a:srgbClr val="FF0000"/>
                </a:solidFill>
                <a:latin typeface="Muli" panose="020B0604020202020204" charset="0"/>
                <a:cs typeface="Helvetica" panose="020B0604020202020204" pitchFamily="34" charset="0"/>
              </a:rPr>
              <a:t>Affiliate T-shirts can be  purchased at </a:t>
            </a:r>
            <a:r>
              <a:rPr lang="en-US" dirty="0">
                <a:solidFill>
                  <a:srgbClr val="FF0000"/>
                </a:solidFill>
                <a:latin typeface="Muli" panose="020B0604020202020204" charset="0"/>
                <a:cs typeface="Helvetica" panose="020B0604020202020204" pitchFamily="34" charset="0"/>
                <a:hlinkClick r:id="rId5"/>
              </a:rPr>
              <a:t>www.MarylandDI.org/shop</a:t>
            </a:r>
            <a:r>
              <a:rPr lang="en-US" dirty="0">
                <a:solidFill>
                  <a:srgbClr val="FF0000"/>
                </a:solidFill>
                <a:latin typeface="Muli" panose="020B0604020202020204" charset="0"/>
                <a:cs typeface="Helvetica" panose="020B0604020202020204" pitchFamily="34" charset="0"/>
              </a:rPr>
              <a:t> beginning April 8th. </a:t>
            </a:r>
            <a:endParaRPr lang="en-US" dirty="0">
              <a:solidFill>
                <a:srgbClr val="FA6A0E"/>
              </a:solidFill>
              <a:latin typeface="Muli" panose="020B0604020202020204" charset="0"/>
            </a:endParaRPr>
          </a:p>
          <a:p>
            <a:endParaRPr lang="en-US" dirty="0">
              <a:solidFill>
                <a:srgbClr val="FA6A0E"/>
              </a:solidFill>
              <a:latin typeface="Muli" panose="020B0604020202020204" charset="0"/>
            </a:endParaRPr>
          </a:p>
          <a:p>
            <a:r>
              <a:rPr lang="en-US" dirty="0">
                <a:solidFill>
                  <a:srgbClr val="FA6A0E"/>
                </a:solidFill>
                <a:latin typeface="Muli" panose="020B0604020202020204" charset="0"/>
              </a:rPr>
              <a:t>Maryland shirt order deadline is April 20</a:t>
            </a:r>
            <a:r>
              <a:rPr lang="en-US" baseline="30000" dirty="0">
                <a:solidFill>
                  <a:srgbClr val="FA6A0E"/>
                </a:solidFill>
                <a:latin typeface="Muli" panose="020B0604020202020204" charset="0"/>
              </a:rPr>
              <a:t>th</a:t>
            </a:r>
            <a:r>
              <a:rPr lang="en-US" dirty="0">
                <a:solidFill>
                  <a:srgbClr val="FA6A0E"/>
                </a:solidFill>
                <a:latin typeface="Muli" panose="020B0604020202020204" charset="0"/>
              </a:rPr>
              <a:t>.</a:t>
            </a:r>
          </a:p>
        </p:txBody>
      </p:sp>
      <p:pic>
        <p:nvPicPr>
          <p:cNvPr id="9" name="Picture 8">
            <a:extLst>
              <a:ext uri="{FF2B5EF4-FFF2-40B4-BE49-F238E27FC236}">
                <a16:creationId xmlns:a16="http://schemas.microsoft.com/office/drawing/2014/main" id="{F1292996-C472-4A6E-86EF-CC3188894433}"/>
              </a:ext>
            </a:extLst>
          </p:cNvPr>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74032" y="672990"/>
            <a:ext cx="1618596" cy="15544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0"/>
          <p:cNvSpPr/>
          <p:nvPr/>
        </p:nvSpPr>
        <p:spPr>
          <a:xfrm>
            <a:off x="540750" y="49725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indent="0" algn="ctr">
              <a:buNone/>
            </a:pPr>
            <a:endParaRPr lang="en-US" sz="1200" dirty="0">
              <a:solidFill>
                <a:schemeClr val="tx1"/>
              </a:solidFill>
              <a:cs typeface="Calibri"/>
            </a:endParaRPr>
          </a:p>
        </p:txBody>
      </p:sp>
      <p:sp>
        <p:nvSpPr>
          <p:cNvPr id="238" name="Google Shape;238;p30"/>
          <p:cNvSpPr txBox="1">
            <a:spLocks noGrp="1"/>
          </p:cNvSpPr>
          <p:nvPr>
            <p:ph type="title"/>
          </p:nvPr>
        </p:nvSpPr>
        <p:spPr>
          <a:xfrm>
            <a:off x="3393663" y="879000"/>
            <a:ext cx="2224938"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28245F"/>
                </a:solidFill>
                <a:latin typeface="Delius"/>
                <a:ea typeface="Delius"/>
                <a:cs typeface="Delius"/>
                <a:sym typeface="Delius"/>
              </a:rPr>
              <a:t>Affiliate Pins</a:t>
            </a:r>
            <a:endParaRPr b="1" dirty="0">
              <a:solidFill>
                <a:srgbClr val="28245F"/>
              </a:solidFill>
              <a:latin typeface="Delius"/>
              <a:ea typeface="Delius"/>
              <a:cs typeface="Delius"/>
              <a:sym typeface="Delius"/>
            </a:endParaRPr>
          </a:p>
        </p:txBody>
      </p:sp>
      <p:pic>
        <p:nvPicPr>
          <p:cNvPr id="10" name="Picture 9">
            <a:extLst>
              <a:ext uri="{FF2B5EF4-FFF2-40B4-BE49-F238E27FC236}">
                <a16:creationId xmlns:a16="http://schemas.microsoft.com/office/drawing/2014/main" id="{8F0295ED-A013-4664-91CC-E3ED001B619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750" y="1480140"/>
            <a:ext cx="2651760" cy="2651760"/>
          </a:xfrm>
          <a:prstGeom prst="rect">
            <a:avLst/>
          </a:prstGeom>
          <a:noFill/>
          <a:ln>
            <a:noFill/>
          </a:ln>
        </p:spPr>
      </p:pic>
      <p:pic>
        <p:nvPicPr>
          <p:cNvPr id="11" name="Picture 10">
            <a:extLst>
              <a:ext uri="{FF2B5EF4-FFF2-40B4-BE49-F238E27FC236}">
                <a16:creationId xmlns:a16="http://schemas.microsoft.com/office/drawing/2014/main" id="{DFB8D192-A167-453E-9735-EC2F0FAAC1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24" t="8958" r="3750" b="17708"/>
          <a:stretch/>
        </p:blipFill>
        <p:spPr bwMode="auto">
          <a:xfrm>
            <a:off x="3029079" y="4074750"/>
            <a:ext cx="2902962" cy="2286000"/>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4FAF5EFC-9A31-432F-BC8E-166DC0F65CF4}"/>
              </a:ext>
            </a:extLst>
          </p:cNvPr>
          <p:cNvPicPr/>
          <p:nvPr/>
        </p:nvPicPr>
        <p:blipFill rotWithShape="1">
          <a:blip r:embed="rId6" cstate="print">
            <a:extLst>
              <a:ext uri="{28A0092B-C50C-407E-A947-70E740481C1C}">
                <a14:useLocalDpi xmlns:a14="http://schemas.microsoft.com/office/drawing/2010/main" val="0"/>
              </a:ext>
            </a:extLst>
          </a:blip>
          <a:srcRect l="4054" t="2252" r="4054" b="6756"/>
          <a:stretch/>
        </p:blipFill>
        <p:spPr bwMode="auto">
          <a:xfrm>
            <a:off x="5768610" y="1480140"/>
            <a:ext cx="2834640" cy="2806700"/>
          </a:xfrm>
          <a:prstGeom prst="rect">
            <a:avLst/>
          </a:prstGeom>
          <a:noFill/>
          <a:ln>
            <a:noFill/>
          </a:ln>
          <a:extLst>
            <a:ext uri="{53640926-AAD7-44D8-BBD7-CCE9431645EC}">
              <a14:shadowObscured xmlns:a14="http://schemas.microsoft.com/office/drawing/2010/main"/>
            </a:ext>
          </a:extLst>
        </p:spPr>
      </p:pic>
      <p:sp>
        <p:nvSpPr>
          <p:cNvPr id="13" name="Text Placeholder 4">
            <a:extLst>
              <a:ext uri="{FF2B5EF4-FFF2-40B4-BE49-F238E27FC236}">
                <a16:creationId xmlns:a16="http://schemas.microsoft.com/office/drawing/2014/main" id="{38C3151A-AC98-4206-B71D-79A681BD472C}"/>
              </a:ext>
            </a:extLst>
          </p:cNvPr>
          <p:cNvSpPr txBox="1">
            <a:spLocks/>
          </p:cNvSpPr>
          <p:nvPr/>
        </p:nvSpPr>
        <p:spPr>
          <a:xfrm>
            <a:off x="3116850" y="1753425"/>
            <a:ext cx="2651760" cy="1897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solidFill>
                <a:cs typeface="Calibri"/>
              </a:rPr>
              <a:t>DI affiliates produce pins for their participants to trade with people from all over the world. This year Maryland has four sets available for our teams. </a:t>
            </a:r>
          </a:p>
          <a:p>
            <a:pPr algn="ctr"/>
            <a:r>
              <a:rPr lang="en-US" sz="1200" dirty="0">
                <a:solidFill>
                  <a:schemeClr val="tx1"/>
                </a:solidFill>
                <a:cs typeface="Calibri"/>
              </a:rPr>
              <a:t>Maryland pins can be purchased at </a:t>
            </a:r>
            <a:r>
              <a:rPr lang="en-US" sz="1200" dirty="0">
                <a:solidFill>
                  <a:schemeClr val="tx1"/>
                </a:solidFill>
                <a:cs typeface="Calibri"/>
                <a:hlinkClick r:id="rId7"/>
              </a:rPr>
              <a:t>www.marylanddi.org/shop</a:t>
            </a:r>
            <a:r>
              <a:rPr lang="en-US" sz="1200" dirty="0">
                <a:solidFill>
                  <a:schemeClr val="tx1"/>
                </a:solidFill>
                <a:cs typeface="Calibri"/>
              </a:rPr>
              <a:t> </a:t>
            </a:r>
          </a:p>
        </p:txBody>
      </p:sp>
      <p:pic>
        <p:nvPicPr>
          <p:cNvPr id="14" name="Picture 13">
            <a:extLst>
              <a:ext uri="{FF2B5EF4-FFF2-40B4-BE49-F238E27FC236}">
                <a16:creationId xmlns:a16="http://schemas.microsoft.com/office/drawing/2014/main" id="{5962B183-DB3A-4046-B04F-B71655146B15}"/>
              </a:ext>
            </a:extLst>
          </p:cNvPr>
          <p:cNvPicPr/>
          <p:nvPr/>
        </p:nvPicPr>
        <p:blipFill rotWithShape="1">
          <a:blip r:embed="rId8" cstate="print">
            <a:extLst>
              <a:ext uri="{28A0092B-C50C-407E-A947-70E740481C1C}">
                <a14:useLocalDpi xmlns:a14="http://schemas.microsoft.com/office/drawing/2010/main" val="0"/>
              </a:ext>
            </a:extLst>
          </a:blip>
          <a:srcRect t="23666" b="21000"/>
          <a:stretch/>
        </p:blipFill>
        <p:spPr bwMode="auto">
          <a:xfrm>
            <a:off x="6124645" y="4745400"/>
            <a:ext cx="2286000" cy="12649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733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9"/>
        <p:cNvGrpSpPr/>
        <p:nvPr/>
      </p:nvGrpSpPr>
      <p:grpSpPr>
        <a:xfrm>
          <a:off x="0" y="0"/>
          <a:ext cx="0" cy="0"/>
          <a:chOff x="0" y="0"/>
          <a:chExt cx="0" cy="0"/>
        </a:xfrm>
      </p:grpSpPr>
      <p:pic>
        <p:nvPicPr>
          <p:cNvPr id="2" name="Destination Imagination Global Finals 2019">
            <a:hlinkClick r:id="" action="ppaction://media"/>
            <a:extLst>
              <a:ext uri="{FF2B5EF4-FFF2-40B4-BE49-F238E27FC236}">
                <a16:creationId xmlns:a16="http://schemas.microsoft.com/office/drawing/2014/main" id="{8CA211DE-9C1F-D34F-B3A4-A51B1DD69FC5}"/>
              </a:ext>
            </a:extLst>
          </p:cNvPr>
          <p:cNvPicPr>
            <a:picLocks noRot="1" noChangeAspect="1"/>
          </p:cNvPicPr>
          <p:nvPr>
            <a:videoFile r:link="rId1"/>
          </p:nvPr>
        </p:nvPicPr>
        <p:blipFill>
          <a:blip r:embed="rId5"/>
          <a:stretch>
            <a:fillRect/>
          </a:stretch>
        </p:blipFill>
        <p:spPr>
          <a:xfrm>
            <a:off x="468615" y="554805"/>
            <a:ext cx="8206769" cy="4616307"/>
          </a:xfrm>
          <a:prstGeom prst="rect">
            <a:avLst/>
          </a:prstGeom>
        </p:spPr>
      </p:pic>
      <p:grpSp>
        <p:nvGrpSpPr>
          <p:cNvPr id="61" name="Google Shape;61;p14"/>
          <p:cNvGrpSpPr/>
          <p:nvPr/>
        </p:nvGrpSpPr>
        <p:grpSpPr>
          <a:xfrm>
            <a:off x="6845523" y="4507544"/>
            <a:ext cx="2030040" cy="2009920"/>
            <a:chOff x="6716825" y="4250025"/>
            <a:chExt cx="2330700" cy="2307600"/>
          </a:xfrm>
        </p:grpSpPr>
        <p:sp>
          <p:nvSpPr>
            <p:cNvPr id="62" name="Google Shape;62;p14"/>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14"/>
            <p:cNvPicPr preferRelativeResize="0"/>
            <p:nvPr/>
          </p:nvPicPr>
          <p:blipFill>
            <a:blip r:embed="rId6">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0"/>
          <p:cNvSpPr/>
          <p:nvPr/>
        </p:nvSpPr>
        <p:spPr>
          <a:xfrm>
            <a:off x="540750" y="49725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indent="0" algn="ctr">
              <a:buNone/>
            </a:pPr>
            <a:endParaRPr lang="en-US" sz="1200" dirty="0">
              <a:solidFill>
                <a:schemeClr val="tx1"/>
              </a:solidFill>
              <a:cs typeface="Calibri"/>
            </a:endParaRPr>
          </a:p>
        </p:txBody>
      </p:sp>
      <p:sp>
        <p:nvSpPr>
          <p:cNvPr id="238" name="Google Shape;238;p30"/>
          <p:cNvSpPr txBox="1">
            <a:spLocks noGrp="1"/>
          </p:cNvSpPr>
          <p:nvPr>
            <p:ph type="title"/>
          </p:nvPr>
        </p:nvSpPr>
        <p:spPr>
          <a:xfrm>
            <a:off x="3393663" y="879000"/>
            <a:ext cx="2224938"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28245F"/>
                </a:solidFill>
                <a:latin typeface="Delius"/>
                <a:ea typeface="Delius"/>
                <a:cs typeface="Delius"/>
                <a:sym typeface="Delius"/>
              </a:rPr>
              <a:t>Affiliate Pins</a:t>
            </a:r>
            <a:endParaRPr b="1" dirty="0">
              <a:solidFill>
                <a:srgbClr val="28245F"/>
              </a:solidFill>
              <a:latin typeface="Delius"/>
              <a:ea typeface="Delius"/>
              <a:cs typeface="Delius"/>
              <a:sym typeface="Delius"/>
            </a:endParaRPr>
          </a:p>
        </p:txBody>
      </p:sp>
      <p:pic>
        <p:nvPicPr>
          <p:cNvPr id="9" name="Picture 8">
            <a:extLst>
              <a:ext uri="{FF2B5EF4-FFF2-40B4-BE49-F238E27FC236}">
                <a16:creationId xmlns:a16="http://schemas.microsoft.com/office/drawing/2014/main" id="{F3142069-B8A3-4750-9FB8-B083AF568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90" r="10104" b="2231"/>
          <a:stretch/>
        </p:blipFill>
        <p:spPr bwMode="auto">
          <a:xfrm rot="16200000">
            <a:off x="1187917" y="1532395"/>
            <a:ext cx="2433657" cy="3383280"/>
          </a:xfrm>
          <a:prstGeom prst="rect">
            <a:avLst/>
          </a:prstGeom>
          <a:noFill/>
          <a:ln>
            <a:noFill/>
          </a:ln>
          <a:extLst>
            <a:ext uri="{53640926-AAD7-44D8-BBD7-CCE9431645EC}">
              <a14:shadowObscured xmlns:a14="http://schemas.microsoft.com/office/drawing/2010/main"/>
            </a:ext>
          </a:extLst>
        </p:spPr>
      </p:pic>
      <p:sp>
        <p:nvSpPr>
          <p:cNvPr id="15" name="Text Box 2">
            <a:extLst>
              <a:ext uri="{FF2B5EF4-FFF2-40B4-BE49-F238E27FC236}">
                <a16:creationId xmlns:a16="http://schemas.microsoft.com/office/drawing/2014/main" id="{E9F21D8D-3AD6-4B1B-AF1F-42F75F014066}"/>
              </a:ext>
            </a:extLst>
          </p:cNvPr>
          <p:cNvSpPr txBox="1">
            <a:spLocks noChangeArrowheads="1"/>
          </p:cNvSpPr>
          <p:nvPr/>
        </p:nvSpPr>
        <p:spPr bwMode="auto">
          <a:xfrm>
            <a:off x="4768553" y="2007206"/>
            <a:ext cx="3162529" cy="243365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tabLst>
                <a:tab pos="698500" algn="l"/>
                <a:tab pos="5242560" algn="l"/>
              </a:tabLst>
            </a:pPr>
            <a:r>
              <a:rPr lang="en-US" sz="1200" b="1" dirty="0">
                <a:effectLst/>
                <a:latin typeface="Muli" panose="020B0604020202020204" charset="0"/>
                <a:ea typeface="Calibri" panose="020F0502020204030204" pitchFamily="34" charset="0"/>
                <a:cs typeface="Times New Roman" panose="02020603050405020304" pitchFamily="18" charset="0"/>
              </a:rPr>
              <a:t>Multi-Affiliate</a:t>
            </a:r>
            <a:endParaRPr lang="en-US" sz="1100" dirty="0">
              <a:effectLst/>
              <a:latin typeface="Muli" panose="020B060402020202020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698500" algn="l"/>
                <a:tab pos="5242560" algn="l"/>
              </a:tabLst>
            </a:pPr>
            <a:r>
              <a:rPr lang="en-US" sz="1200" b="1" dirty="0">
                <a:effectLst/>
                <a:latin typeface="Muli" panose="020B0604020202020204" charset="0"/>
                <a:ea typeface="Calibri" panose="020F0502020204030204" pitchFamily="34" charset="0"/>
                <a:cs typeface="Times New Roman" panose="02020603050405020304" pitchFamily="18" charset="0"/>
              </a:rPr>
              <a:t>Animal Set</a:t>
            </a:r>
            <a:endParaRPr lang="en-US" sz="1100" dirty="0">
              <a:effectLst/>
              <a:latin typeface="Muli" panose="020B060402020202020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698500" algn="l"/>
                <a:tab pos="5242560" algn="l"/>
              </a:tabLst>
            </a:pPr>
            <a:r>
              <a:rPr lang="en-US" sz="1200" b="1" dirty="0">
                <a:effectLst/>
                <a:latin typeface="Muli" panose="020B0604020202020204" charset="0"/>
                <a:ea typeface="Calibri" panose="020F0502020204030204" pitchFamily="34" charset="0"/>
                <a:cs typeface="Times New Roman" panose="02020603050405020304" pitchFamily="18" charset="0"/>
              </a:rPr>
              <a:t> </a:t>
            </a:r>
            <a:endParaRPr lang="en-US" sz="1100" dirty="0">
              <a:effectLst/>
              <a:latin typeface="Muli" panose="020B060402020202020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698500" algn="l"/>
                <a:tab pos="5242560" algn="l"/>
              </a:tabLst>
            </a:pPr>
            <a:r>
              <a:rPr lang="en-US" sz="1000" dirty="0">
                <a:effectLst/>
                <a:latin typeface="Muli" panose="020B0604020202020204" charset="0"/>
                <a:ea typeface="Calibri" panose="020F0502020204030204" pitchFamily="34" charset="0"/>
                <a:cs typeface="Times New Roman" panose="02020603050405020304" pitchFamily="18" charset="0"/>
              </a:rPr>
              <a:t>Maryland is taking part in this set that features animals that are native to the affiliates. The only way for Maryland teams to get their hands on these pins prior to Globals is to purchase our other three sets. We have 500 MD owl pins and some N Dakota eagles and Ontario deer pins. For every 5-set pack of our other pins purchased we will include one of these pins. We cannot guarantee which pin will be included. </a:t>
            </a:r>
            <a:endParaRPr lang="en-US" sz="1100" dirty="0">
              <a:effectLst/>
              <a:latin typeface="Muli" panose="020B060402020202020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3509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0"/>
          <p:cNvSpPr/>
          <p:nvPr/>
        </p:nvSpPr>
        <p:spPr>
          <a:xfrm>
            <a:off x="540749" y="500808"/>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indent="0" algn="ctr">
              <a:buNone/>
            </a:pPr>
            <a:endParaRPr lang="en-US" sz="1200" dirty="0">
              <a:solidFill>
                <a:schemeClr val="tx1"/>
              </a:solidFill>
              <a:cs typeface="Calibri"/>
            </a:endParaRPr>
          </a:p>
        </p:txBody>
      </p:sp>
      <p:sp>
        <p:nvSpPr>
          <p:cNvPr id="6" name="Rectangle 5">
            <a:extLst>
              <a:ext uri="{FF2B5EF4-FFF2-40B4-BE49-F238E27FC236}">
                <a16:creationId xmlns:a16="http://schemas.microsoft.com/office/drawing/2014/main" id="{AFFE4130-21FB-4217-947A-C86EE4D16DEE}"/>
              </a:ext>
            </a:extLst>
          </p:cNvPr>
          <p:cNvSpPr/>
          <p:nvPr/>
        </p:nvSpPr>
        <p:spPr>
          <a:xfrm>
            <a:off x="1963083" y="859592"/>
            <a:ext cx="4760536" cy="590931"/>
          </a:xfrm>
          <a:prstGeom prst="rect">
            <a:avLst/>
          </a:prstGeom>
        </p:spPr>
        <p:txBody>
          <a:bodyPr wrap="square">
            <a:spAutoFit/>
          </a:bodyPr>
          <a:lstStyle/>
          <a:p>
            <a:pPr algn="ctr"/>
            <a:r>
              <a:rPr lang="en-US" sz="3240" b="1" dirty="0">
                <a:solidFill>
                  <a:srgbClr val="B95B86"/>
                </a:solidFill>
                <a:latin typeface="Muli" panose="020B0604020202020204" charset="0"/>
                <a:cs typeface="Helvetica" panose="020B0604020202020204" pitchFamily="34" charset="0"/>
              </a:rPr>
              <a:t>About the Special Pins</a:t>
            </a:r>
          </a:p>
        </p:txBody>
      </p:sp>
      <p:pic>
        <p:nvPicPr>
          <p:cNvPr id="10" name="Picture 9">
            <a:extLst>
              <a:ext uri="{FF2B5EF4-FFF2-40B4-BE49-F238E27FC236}">
                <a16:creationId xmlns:a16="http://schemas.microsoft.com/office/drawing/2014/main" id="{4D159270-8AC7-4D32-8283-2FAEB4DDA390}"/>
              </a:ext>
            </a:extLst>
          </p:cNvPr>
          <p:cNvPicPr/>
          <p:nvPr/>
        </p:nvPicPr>
        <p:blipFill rotWithShape="1">
          <a:blip r:embed="rId4" cstate="print">
            <a:extLst>
              <a:ext uri="{28A0092B-C50C-407E-A947-70E740481C1C}">
                <a14:useLocalDpi xmlns:a14="http://schemas.microsoft.com/office/drawing/2010/main" val="0"/>
              </a:ext>
            </a:extLst>
          </a:blip>
          <a:srcRect l="22692" t="16749" r="28718" b="19606"/>
          <a:stretch/>
        </p:blipFill>
        <p:spPr bwMode="auto">
          <a:xfrm>
            <a:off x="948353" y="2059244"/>
            <a:ext cx="2029460" cy="1727835"/>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CAC74821-A85D-4D8F-9196-C1367F7F6BB4}"/>
              </a:ext>
            </a:extLst>
          </p:cNvPr>
          <p:cNvSpPr txBox="1">
            <a:spLocks noChangeArrowheads="1"/>
          </p:cNvSpPr>
          <p:nvPr/>
        </p:nvSpPr>
        <p:spPr bwMode="auto">
          <a:xfrm>
            <a:off x="3550595" y="1939634"/>
            <a:ext cx="4353411" cy="229189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200" dirty="0">
                <a:effectLst/>
                <a:latin typeface="Muli" panose="020B0604020202020204" charset="0"/>
                <a:ea typeface="Calibri" panose="020F0502020204030204" pitchFamily="34" charset="0"/>
                <a:cs typeface="Times New Roman" panose="02020603050405020304" pitchFamily="18" charset="0"/>
              </a:rPr>
              <a:t>This colorful pink crab is a special addition to the base 4-piece crab set. </a:t>
            </a:r>
            <a:r>
              <a:rPr lang="en-US" sz="1200" dirty="0">
                <a:solidFill>
                  <a:srgbClr val="000000"/>
                </a:solidFill>
                <a:effectLst/>
                <a:latin typeface="Muli" panose="020B0604020202020204" charset="0"/>
                <a:ea typeface="Calibri" panose="020F0502020204030204" pitchFamily="34" charset="0"/>
                <a:cs typeface="Times New Roman" panose="02020603050405020304" pitchFamily="18" charset="0"/>
              </a:rPr>
              <a:t>This pin will be given by Sally Gold, Sharon Munns and </a:t>
            </a:r>
            <a:r>
              <a:rPr lang="en-US" sz="1200" dirty="0">
                <a:latin typeface="Muli" panose="020B0604020202020204" charset="0"/>
                <a:ea typeface="Calibri" panose="020F0502020204030204" pitchFamily="34" charset="0"/>
                <a:cs typeface="Times New Roman" panose="02020603050405020304" pitchFamily="18" charset="0"/>
              </a:rPr>
              <a:t>their</a:t>
            </a:r>
            <a:r>
              <a:rPr lang="en-US" sz="1200" dirty="0">
                <a:solidFill>
                  <a:srgbClr val="000000"/>
                </a:solidFill>
                <a:effectLst/>
                <a:latin typeface="Muli" panose="020B0604020202020204" charset="0"/>
                <a:ea typeface="Calibri" panose="020F0502020204030204" pitchFamily="34" charset="0"/>
                <a:cs typeface="Times New Roman" panose="02020603050405020304" pitchFamily="18" charset="0"/>
              </a:rPr>
              <a:t> representatives to team members and siblings who show up to support Maryland DI teams that perform prior to 9:00 a.m. on any day at Globals as long as supplies last. After 9:00 a.m. on Friday, they will also be trading these for pins to stock next year’s raffle hats, so supplies on Saturday morning could be limited. There are only 500 of these pins, so they will be rare and sought after. </a:t>
            </a:r>
            <a:endParaRPr lang="en-US" sz="1200" dirty="0">
              <a:effectLst/>
              <a:latin typeface="Muli" panose="020B060402020202020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3633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0"/>
          <p:cNvSpPr/>
          <p:nvPr/>
        </p:nvSpPr>
        <p:spPr>
          <a:xfrm>
            <a:off x="540750" y="455593"/>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indent="0" algn="ctr">
              <a:buNone/>
            </a:pPr>
            <a:endParaRPr lang="en-US" sz="1200" dirty="0">
              <a:solidFill>
                <a:schemeClr val="tx1"/>
              </a:solidFill>
              <a:cs typeface="Calibri"/>
            </a:endParaRPr>
          </a:p>
        </p:txBody>
      </p:sp>
      <p:pic>
        <p:nvPicPr>
          <p:cNvPr id="7" name="Picture Placeholder 2">
            <a:extLst>
              <a:ext uri="{FF2B5EF4-FFF2-40B4-BE49-F238E27FC236}">
                <a16:creationId xmlns:a16="http://schemas.microsoft.com/office/drawing/2014/main" id="{7D995963-6CEA-4003-80CF-A5070917E6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616" r="16389" b="12500"/>
          <a:stretch/>
        </p:blipFill>
        <p:spPr>
          <a:xfrm>
            <a:off x="780772" y="1461574"/>
            <a:ext cx="2568835" cy="1633378"/>
          </a:xfrm>
          <a:prstGeom prst="rect">
            <a:avLst/>
          </a:prstGeom>
          <a:noFill/>
          <a:ln>
            <a:noFill/>
          </a:ln>
        </p:spPr>
      </p:pic>
      <p:pic>
        <p:nvPicPr>
          <p:cNvPr id="8" name="Picture 7">
            <a:extLst>
              <a:ext uri="{FF2B5EF4-FFF2-40B4-BE49-F238E27FC236}">
                <a16:creationId xmlns:a16="http://schemas.microsoft.com/office/drawing/2014/main" id="{BDC54EEB-7506-4F1C-8015-CFA25805F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045" y="3387343"/>
            <a:ext cx="2304288" cy="1728216"/>
          </a:xfrm>
          <a:prstGeom prst="rect">
            <a:avLst/>
          </a:prstGeom>
        </p:spPr>
      </p:pic>
      <p:sp>
        <p:nvSpPr>
          <p:cNvPr id="9" name="Rectangle 8">
            <a:extLst>
              <a:ext uri="{FF2B5EF4-FFF2-40B4-BE49-F238E27FC236}">
                <a16:creationId xmlns:a16="http://schemas.microsoft.com/office/drawing/2014/main" id="{38380E4B-1747-45FB-83B9-F95A52C983F0}"/>
              </a:ext>
            </a:extLst>
          </p:cNvPr>
          <p:cNvSpPr/>
          <p:nvPr/>
        </p:nvSpPr>
        <p:spPr>
          <a:xfrm>
            <a:off x="3561859" y="1130230"/>
            <a:ext cx="5281413" cy="4164217"/>
          </a:xfrm>
          <a:prstGeom prst="rect">
            <a:avLst/>
          </a:prstGeom>
        </p:spPr>
        <p:txBody>
          <a:bodyPr wrap="square">
            <a:spAutoFit/>
          </a:bodyPr>
          <a:lstStyle/>
          <a:p>
            <a:pPr marL="257175" indent="-257175">
              <a:buFont typeface="Wingdings" panose="05000000000000000000" pitchFamily="2" charset="2"/>
              <a:buChar char="v"/>
              <a:defRPr/>
            </a:pPr>
            <a:endParaRPr lang="en-US" sz="1620" dirty="0">
              <a:latin typeface="Helvetica"/>
              <a:cs typeface="Helvetica"/>
            </a:endParaRPr>
          </a:p>
          <a:p>
            <a:pPr>
              <a:defRPr/>
            </a:pPr>
            <a:r>
              <a:rPr lang="en-US" sz="1620" b="1" dirty="0">
                <a:latin typeface="Muli" panose="020B0604020202020204" charset="0"/>
                <a:cs typeface="Helvetica"/>
              </a:rPr>
              <a:t>Don’t underestimate the power of pins.</a:t>
            </a:r>
          </a:p>
          <a:p>
            <a:pPr>
              <a:defRPr/>
            </a:pPr>
            <a:endParaRPr lang="en-US" sz="1620" dirty="0">
              <a:latin typeface="Muli" panose="020B0604020202020204" charset="0"/>
              <a:cs typeface="Helvetica"/>
            </a:endParaRPr>
          </a:p>
          <a:p>
            <a:pPr>
              <a:defRPr/>
            </a:pPr>
            <a:r>
              <a:rPr lang="en-US" sz="1620" dirty="0">
                <a:latin typeface="Muli" panose="020B0604020202020204" charset="0"/>
                <a:cs typeface="Helvetica"/>
              </a:rPr>
              <a:t>Pin trading is a great way to</a:t>
            </a:r>
          </a:p>
          <a:p>
            <a:pPr>
              <a:buFont typeface="Wingdings" panose="05000000000000000000" pitchFamily="2" charset="2"/>
              <a:buChar char="v"/>
              <a:defRPr/>
            </a:pPr>
            <a:r>
              <a:rPr lang="en-US" sz="1260" dirty="0">
                <a:latin typeface="Muli" panose="020B0604020202020204" charset="0"/>
                <a:cs typeface="Helvetica"/>
              </a:rPr>
              <a:t>meet people from around the world</a:t>
            </a:r>
          </a:p>
          <a:p>
            <a:pPr>
              <a:buFont typeface="Wingdings" panose="05000000000000000000" pitchFamily="2" charset="2"/>
              <a:buChar char="v"/>
              <a:defRPr/>
            </a:pPr>
            <a:r>
              <a:rPr lang="en-US" sz="1260" dirty="0">
                <a:latin typeface="Muli" panose="020B0604020202020204" charset="0"/>
                <a:cs typeface="Helvetica"/>
              </a:rPr>
              <a:t>develop self-confidence &amp; negotiation skills</a:t>
            </a:r>
          </a:p>
          <a:p>
            <a:pPr>
              <a:buFont typeface="Wingdings" panose="05000000000000000000" pitchFamily="2" charset="2"/>
              <a:buChar char="v"/>
              <a:defRPr/>
            </a:pPr>
            <a:r>
              <a:rPr lang="en-US" sz="1260" dirty="0">
                <a:latin typeface="Muli" panose="020B0604020202020204" charset="0"/>
                <a:cs typeface="Helvetica"/>
              </a:rPr>
              <a:t>remember the Globals experience for years to come. </a:t>
            </a:r>
          </a:p>
          <a:p>
            <a:pPr>
              <a:defRPr/>
            </a:pPr>
            <a:endParaRPr lang="en-US" sz="1620" dirty="0">
              <a:latin typeface="Muli" panose="020B0604020202020204" charset="0"/>
              <a:cs typeface="Helvetica"/>
            </a:endParaRPr>
          </a:p>
          <a:p>
            <a:pPr>
              <a:defRPr/>
            </a:pPr>
            <a:r>
              <a:rPr lang="en-US" sz="1620" dirty="0">
                <a:latin typeface="Muli" panose="020B0604020202020204" charset="0"/>
                <a:cs typeface="Helvetica"/>
              </a:rPr>
              <a:t>Pin and shirt order details:</a:t>
            </a:r>
          </a:p>
          <a:p>
            <a:pPr marL="257175" indent="-257175">
              <a:buFont typeface="Wingdings" panose="05000000000000000000" pitchFamily="2" charset="2"/>
              <a:buChar char="v"/>
              <a:defRPr/>
            </a:pPr>
            <a:r>
              <a:rPr lang="en-US" sz="1260" dirty="0">
                <a:latin typeface="Muli" panose="020B0604020202020204" charset="0"/>
                <a:cs typeface="Helvetica"/>
              </a:rPr>
              <a:t>Shirt order deadline is April 20</a:t>
            </a:r>
            <a:r>
              <a:rPr lang="en-US" sz="1260" baseline="30000" dirty="0">
                <a:latin typeface="Muli" panose="020B0604020202020204" charset="0"/>
                <a:cs typeface="Helvetica"/>
              </a:rPr>
              <a:t>th</a:t>
            </a:r>
            <a:r>
              <a:rPr lang="en-US" sz="1260" dirty="0">
                <a:latin typeface="Muli" panose="020B0604020202020204" charset="0"/>
                <a:cs typeface="Helvetica"/>
              </a:rPr>
              <a:t>.</a:t>
            </a:r>
          </a:p>
          <a:p>
            <a:pPr marL="257175" indent="-257175">
              <a:buFont typeface="Wingdings" panose="05000000000000000000" pitchFamily="2" charset="2"/>
              <a:buChar char="v"/>
              <a:defRPr/>
            </a:pPr>
            <a:r>
              <a:rPr lang="en-US" sz="1260" dirty="0">
                <a:latin typeface="Muli" panose="020B0604020202020204" charset="0"/>
                <a:cs typeface="Helvetica"/>
              </a:rPr>
              <a:t>Pin purchase deadline is May 1st. </a:t>
            </a:r>
          </a:p>
          <a:p>
            <a:pPr marL="257175" indent="-257175">
              <a:buFont typeface="Wingdings" panose="05000000000000000000" pitchFamily="2" charset="2"/>
              <a:buChar char="v"/>
              <a:defRPr/>
            </a:pPr>
            <a:r>
              <a:rPr lang="en-US" sz="1260" dirty="0">
                <a:latin typeface="Muli" panose="020B0604020202020204" charset="0"/>
                <a:cs typeface="Helvetica"/>
              </a:rPr>
              <a:t>Two order limit per team. No individual orders.</a:t>
            </a:r>
          </a:p>
          <a:p>
            <a:pPr marL="257175" indent="-257175">
              <a:buFont typeface="Wingdings" panose="05000000000000000000" pitchFamily="2" charset="2"/>
              <a:buChar char="v"/>
              <a:defRPr/>
            </a:pPr>
            <a:r>
              <a:rPr lang="en-US" sz="1260" dirty="0">
                <a:latin typeface="Muli" panose="020B0604020202020204" charset="0"/>
                <a:cs typeface="Helvetica"/>
              </a:rPr>
              <a:t>One payment per order by check or credit card. Credit card preferred.</a:t>
            </a:r>
          </a:p>
          <a:p>
            <a:pPr marL="257175" indent="-257175">
              <a:buFont typeface="Wingdings" panose="05000000000000000000" pitchFamily="2" charset="2"/>
              <a:buChar char="v"/>
              <a:defRPr/>
            </a:pPr>
            <a:r>
              <a:rPr lang="en-US" sz="1260" dirty="0">
                <a:latin typeface="Muli" panose="020B0604020202020204" charset="0"/>
                <a:cs typeface="Helvetica"/>
              </a:rPr>
              <a:t>Sold on first come, first served basis.</a:t>
            </a:r>
          </a:p>
          <a:p>
            <a:pPr marL="257175" indent="-257175">
              <a:buFont typeface="Wingdings" panose="05000000000000000000" pitchFamily="2" charset="2"/>
              <a:buChar char="v"/>
              <a:defRPr/>
            </a:pPr>
            <a:r>
              <a:rPr lang="en-US" sz="1260" dirty="0">
                <a:latin typeface="Muli" panose="020B0604020202020204" charset="0"/>
                <a:cs typeface="Helvetica"/>
              </a:rPr>
              <a:t>Pins may sell out before deadline. (They did last year)</a:t>
            </a:r>
          </a:p>
          <a:p>
            <a:pPr marL="257175" indent="-257175">
              <a:buFont typeface="Wingdings" panose="05000000000000000000" pitchFamily="2" charset="2"/>
              <a:buChar char="v"/>
              <a:defRPr/>
            </a:pPr>
            <a:r>
              <a:rPr lang="en-US" sz="1260" dirty="0">
                <a:latin typeface="Muli" panose="020B0604020202020204" charset="0"/>
                <a:cs typeface="Helvetica"/>
              </a:rPr>
              <a:t>Minimum number of pins recommended: 50 per child (don’t forget siblings)</a:t>
            </a:r>
          </a:p>
          <a:p>
            <a:pPr>
              <a:defRPr/>
            </a:pPr>
            <a:endParaRPr lang="en-US" sz="1620" dirty="0">
              <a:latin typeface="Helvetica"/>
              <a:cs typeface="Helvetica"/>
            </a:endParaRPr>
          </a:p>
        </p:txBody>
      </p:sp>
    </p:spTree>
    <p:extLst>
      <p:ext uri="{BB962C8B-B14F-4D97-AF65-F5344CB8AC3E}">
        <p14:creationId xmlns:p14="http://schemas.microsoft.com/office/powerpoint/2010/main" val="419655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31"/>
          <p:cNvSpPr/>
          <p:nvPr/>
        </p:nvSpPr>
        <p:spPr>
          <a:xfrm>
            <a:off x="540800" y="357100"/>
            <a:ext cx="8062500" cy="59592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txBox="1">
            <a:spLocks noGrp="1"/>
          </p:cNvSpPr>
          <p:nvPr>
            <p:ph type="title"/>
          </p:nvPr>
        </p:nvSpPr>
        <p:spPr>
          <a:xfrm>
            <a:off x="3479275" y="819963"/>
            <a:ext cx="3580500" cy="4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Arrival Procedure</a:t>
            </a:r>
            <a:endParaRPr b="1">
              <a:solidFill>
                <a:srgbClr val="28245F"/>
              </a:solidFill>
              <a:latin typeface="Delius"/>
              <a:ea typeface="Delius"/>
              <a:cs typeface="Delius"/>
              <a:sym typeface="Delius"/>
            </a:endParaRPr>
          </a:p>
        </p:txBody>
      </p:sp>
      <p:pic>
        <p:nvPicPr>
          <p:cNvPr id="247" name="Google Shape;247;p31"/>
          <p:cNvPicPr preferRelativeResize="0"/>
          <p:nvPr/>
        </p:nvPicPr>
        <p:blipFill>
          <a:blip r:embed="rId4">
            <a:alphaModFix/>
          </a:blip>
          <a:stretch>
            <a:fillRect/>
          </a:stretch>
        </p:blipFill>
        <p:spPr>
          <a:xfrm>
            <a:off x="2055958" y="1562276"/>
            <a:ext cx="4586167" cy="1615325"/>
          </a:xfrm>
          <a:prstGeom prst="rect">
            <a:avLst/>
          </a:prstGeom>
          <a:noFill/>
          <a:ln>
            <a:noFill/>
          </a:ln>
        </p:spPr>
      </p:pic>
      <p:sp>
        <p:nvSpPr>
          <p:cNvPr id="248" name="Google Shape;248;p31"/>
          <p:cNvSpPr txBox="1"/>
          <p:nvPr/>
        </p:nvSpPr>
        <p:spPr>
          <a:xfrm>
            <a:off x="957250" y="3599475"/>
            <a:ext cx="7112400" cy="237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One of your first stops in Kansas City will be at Municipal Arena for Global Finals 2019 on-site registration. This is where you will pick up your team’s credentials and can get any questions answered about your prop shipment and Prop Storage location.</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b="1">
                <a:solidFill>
                  <a:srgbClr val="28245F"/>
                </a:solidFill>
                <a:latin typeface="Muli"/>
                <a:ea typeface="Muli"/>
                <a:cs typeface="Muli"/>
                <a:sym typeface="Muli"/>
              </a:rPr>
              <a:t>Registration Times for each day are as follows: </a:t>
            </a:r>
            <a:endParaRPr sz="1200" b="1">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Tuesday, May 21 - 12:00 p.m. - 10:00 p.m.</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Wednesday, May 22 - 7:00 a.m. - 8:00 p.m.</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Thursday, May 23 - 7:00 a.m. - 5:00 p.m.</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Friday, May 24 - 7:00 a.m. - 5:00 p.m.</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a:solidFill>
                  <a:srgbClr val="28245F"/>
                </a:solidFill>
                <a:latin typeface="Muli"/>
                <a:ea typeface="Muli"/>
                <a:cs typeface="Muli"/>
                <a:sym typeface="Muli"/>
              </a:rPr>
              <a:t>Saturday, May 25 - 7:00 a.m. - 4:00 p.m.</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a:solidFill>
                <a:srgbClr val="28245F"/>
              </a:solidFill>
            </a:endParaRPr>
          </a:p>
        </p:txBody>
      </p:sp>
      <p:pic>
        <p:nvPicPr>
          <p:cNvPr id="249" name="Google Shape;249;p31"/>
          <p:cNvPicPr preferRelativeResize="0"/>
          <p:nvPr/>
        </p:nvPicPr>
        <p:blipFill>
          <a:blip r:embed="rId5">
            <a:alphaModFix/>
          </a:blip>
          <a:stretch>
            <a:fillRect/>
          </a:stretch>
        </p:blipFill>
        <p:spPr>
          <a:xfrm>
            <a:off x="1871597" y="819975"/>
            <a:ext cx="1477850" cy="629725"/>
          </a:xfrm>
          <a:prstGeom prst="rect">
            <a:avLst/>
          </a:prstGeom>
          <a:noFill/>
          <a:ln>
            <a:noFill/>
          </a:ln>
        </p:spPr>
      </p:pic>
      <p:grpSp>
        <p:nvGrpSpPr>
          <p:cNvPr id="250" name="Google Shape;250;p31"/>
          <p:cNvGrpSpPr/>
          <p:nvPr/>
        </p:nvGrpSpPr>
        <p:grpSpPr>
          <a:xfrm>
            <a:off x="7267006" y="4967226"/>
            <a:ext cx="1631490" cy="1615320"/>
            <a:chOff x="6716825" y="4250025"/>
            <a:chExt cx="2330700" cy="2307600"/>
          </a:xfrm>
        </p:grpSpPr>
        <p:sp>
          <p:nvSpPr>
            <p:cNvPr id="251" name="Google Shape;251;p31"/>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31"/>
            <p:cNvPicPr preferRelativeResize="0"/>
            <p:nvPr/>
          </p:nvPicPr>
          <p:blipFill>
            <a:blip r:embed="rId6">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
        <p:nvSpPr>
          <p:cNvPr id="257" name="Google Shape;257;p32"/>
          <p:cNvSpPr/>
          <p:nvPr/>
        </p:nvSpPr>
        <p:spPr>
          <a:xfrm>
            <a:off x="540750" y="439100"/>
            <a:ext cx="8062500" cy="59592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txBox="1">
            <a:spLocks noGrp="1"/>
          </p:cNvSpPr>
          <p:nvPr>
            <p:ph type="title"/>
          </p:nvPr>
        </p:nvSpPr>
        <p:spPr>
          <a:xfrm>
            <a:off x="3136950" y="1002625"/>
            <a:ext cx="4661400" cy="4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General Schedule</a:t>
            </a:r>
            <a:endParaRPr b="1">
              <a:solidFill>
                <a:srgbClr val="28245F"/>
              </a:solidFill>
              <a:latin typeface="Delius"/>
              <a:ea typeface="Delius"/>
              <a:cs typeface="Delius"/>
              <a:sym typeface="Delius"/>
            </a:endParaRPr>
          </a:p>
        </p:txBody>
      </p:sp>
      <p:pic>
        <p:nvPicPr>
          <p:cNvPr id="259" name="Google Shape;259;p32"/>
          <p:cNvPicPr preferRelativeResize="0"/>
          <p:nvPr/>
        </p:nvPicPr>
        <p:blipFill>
          <a:blip r:embed="rId4">
            <a:alphaModFix/>
          </a:blip>
          <a:stretch>
            <a:fillRect/>
          </a:stretch>
        </p:blipFill>
        <p:spPr>
          <a:xfrm>
            <a:off x="2017023" y="829548"/>
            <a:ext cx="940725" cy="989450"/>
          </a:xfrm>
          <a:prstGeom prst="rect">
            <a:avLst/>
          </a:prstGeom>
          <a:noFill/>
          <a:ln>
            <a:noFill/>
          </a:ln>
        </p:spPr>
      </p:pic>
      <p:sp>
        <p:nvSpPr>
          <p:cNvPr id="260" name="Google Shape;260;p32"/>
          <p:cNvSpPr txBox="1"/>
          <p:nvPr/>
        </p:nvSpPr>
        <p:spPr>
          <a:xfrm>
            <a:off x="1775475" y="2007500"/>
            <a:ext cx="3049800" cy="3910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Monday:</a:t>
            </a:r>
            <a:endParaRPr sz="1300"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Arrivals (Credentials not available </a:t>
            </a:r>
            <a:br>
              <a:rPr lang="en" sz="1300">
                <a:solidFill>
                  <a:srgbClr val="28245F"/>
                </a:solidFill>
                <a:latin typeface="Muli"/>
                <a:ea typeface="Muli"/>
                <a:cs typeface="Muli"/>
                <a:sym typeface="Muli"/>
              </a:rPr>
            </a:br>
            <a:r>
              <a:rPr lang="en" sz="1300">
                <a:solidFill>
                  <a:srgbClr val="28245F"/>
                </a:solidFill>
                <a:latin typeface="Muli"/>
                <a:ea typeface="Muli"/>
                <a:cs typeface="Muli"/>
                <a:sym typeface="Muli"/>
              </a:rPr>
              <a:t>until Tuesday)</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sz="8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Tuesday:</a:t>
            </a:r>
            <a:endParaRPr sz="1300"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Arrivals</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Team Manager Meeting @ 7 p.m.</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sz="8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Wednesday:</a:t>
            </a:r>
            <a:endParaRPr sz="1300"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a:solidFill>
                  <a:srgbClr val="28245F"/>
                </a:solidFill>
                <a:latin typeface="Muli"/>
                <a:ea typeface="Muli"/>
                <a:cs typeface="Muli"/>
                <a:sym typeface="Muli"/>
              </a:rPr>
              <a:t>Tournament Begins</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a:solidFill>
                  <a:srgbClr val="28245F"/>
                </a:solidFill>
                <a:latin typeface="Muli"/>
                <a:ea typeface="Muli"/>
                <a:cs typeface="Muli"/>
                <a:sym typeface="Muli"/>
              </a:rPr>
              <a:t>Welcome Ceremony @ 7:30 p.m.</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sz="8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Thursday</a:t>
            </a:r>
            <a:r>
              <a:rPr lang="en" sz="1300">
                <a:solidFill>
                  <a:srgbClr val="28245F"/>
                </a:solidFill>
                <a:latin typeface="Muli"/>
                <a:ea typeface="Muli"/>
                <a:cs typeface="Muli"/>
                <a:sym typeface="Muli"/>
              </a:rPr>
              <a:t>:</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Tournament</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Clr>
                <a:srgbClr val="000000"/>
              </a:buClr>
              <a:buSzPts val="1100"/>
              <a:buFont typeface="Arial"/>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Box n’ Ballers Bash @ 7 p.m.</a:t>
            </a:r>
            <a:endParaRPr sz="1300">
              <a:solidFill>
                <a:srgbClr val="28245F"/>
              </a:solidFill>
              <a:latin typeface="Muli"/>
              <a:ea typeface="Muli"/>
              <a:cs typeface="Muli"/>
              <a:sym typeface="Muli"/>
            </a:endParaRPr>
          </a:p>
        </p:txBody>
      </p:sp>
      <p:sp>
        <p:nvSpPr>
          <p:cNvPr id="261" name="Google Shape;261;p32"/>
          <p:cNvSpPr txBox="1"/>
          <p:nvPr/>
        </p:nvSpPr>
        <p:spPr>
          <a:xfrm>
            <a:off x="5050850" y="2007500"/>
            <a:ext cx="3000000" cy="3537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Friday:</a:t>
            </a:r>
            <a:endParaRPr sz="1300"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Tournament</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Rock the Dock</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Movie Night @ 7 p.m.</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Graduation @ 7:30 p.m.</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Saturday:</a:t>
            </a:r>
            <a:endParaRPr sz="1300"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Tournament</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Rock the Dock</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Closing Celebration @ 4 p.m.</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200">
                <a:solidFill>
                  <a:srgbClr val="28245F"/>
                </a:solidFill>
                <a:latin typeface="Muli"/>
                <a:ea typeface="Muli"/>
                <a:cs typeface="Muli"/>
                <a:sym typeface="Muli"/>
              </a:rPr>
              <a:t>• </a:t>
            </a:r>
            <a:r>
              <a:rPr lang="en" sz="1300">
                <a:solidFill>
                  <a:srgbClr val="28245F"/>
                </a:solidFill>
                <a:latin typeface="Muli"/>
                <a:ea typeface="Muli"/>
                <a:cs typeface="Muli"/>
                <a:sym typeface="Muli"/>
              </a:rPr>
              <a:t>Ice Cream Social @ 6 p.m.</a:t>
            </a: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sz="1300">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b="1">
                <a:solidFill>
                  <a:srgbClr val="28245F"/>
                </a:solidFill>
                <a:latin typeface="Muli"/>
                <a:ea typeface="Muli"/>
                <a:cs typeface="Muli"/>
                <a:sym typeface="Muli"/>
              </a:rPr>
              <a:t>Sunday:</a:t>
            </a:r>
            <a:endParaRPr sz="1300" b="1">
              <a:solidFill>
                <a:srgbClr val="28245F"/>
              </a:solidFill>
              <a:latin typeface="Muli"/>
              <a:ea typeface="Muli"/>
              <a:cs typeface="Muli"/>
              <a:sym typeface="Muli"/>
            </a:endParaRPr>
          </a:p>
          <a:p>
            <a:pPr marL="0" lvl="0" indent="0" algn="l" rtl="0">
              <a:lnSpc>
                <a:spcPct val="120000"/>
              </a:lnSpc>
              <a:spcBef>
                <a:spcPts val="0"/>
              </a:spcBef>
              <a:spcAft>
                <a:spcPts val="0"/>
              </a:spcAft>
              <a:buNone/>
            </a:pPr>
            <a:r>
              <a:rPr lang="en" sz="1300">
                <a:solidFill>
                  <a:srgbClr val="28245F"/>
                </a:solidFill>
                <a:latin typeface="Muli"/>
                <a:ea typeface="Muli"/>
                <a:cs typeface="Muli"/>
                <a:sym typeface="Muli"/>
              </a:rPr>
              <a:t>Departures</a:t>
            </a:r>
            <a:endParaRPr sz="1300">
              <a:solidFill>
                <a:srgbClr val="28245F"/>
              </a:solidFill>
              <a:latin typeface="Muli"/>
              <a:ea typeface="Muli"/>
              <a:cs typeface="Muli"/>
              <a:sym typeface="Muli"/>
            </a:endParaRPr>
          </a:p>
        </p:txBody>
      </p:sp>
      <p:grpSp>
        <p:nvGrpSpPr>
          <p:cNvPr id="262" name="Google Shape;262;p32"/>
          <p:cNvGrpSpPr/>
          <p:nvPr/>
        </p:nvGrpSpPr>
        <p:grpSpPr>
          <a:xfrm>
            <a:off x="7267006" y="4967226"/>
            <a:ext cx="1631490" cy="1615320"/>
            <a:chOff x="6716825" y="4250025"/>
            <a:chExt cx="2330700" cy="2307600"/>
          </a:xfrm>
        </p:grpSpPr>
        <p:sp>
          <p:nvSpPr>
            <p:cNvPr id="263" name="Google Shape;263;p32"/>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32"/>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sp>
        <p:nvSpPr>
          <p:cNvPr id="269" name="Google Shape;269;p33"/>
          <p:cNvSpPr/>
          <p:nvPr/>
        </p:nvSpPr>
        <p:spPr>
          <a:xfrm>
            <a:off x="540750" y="464525"/>
            <a:ext cx="8062500" cy="58773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txBox="1">
            <a:spLocks noGrp="1"/>
          </p:cNvSpPr>
          <p:nvPr>
            <p:ph type="title"/>
          </p:nvPr>
        </p:nvSpPr>
        <p:spPr>
          <a:xfrm>
            <a:off x="3105925" y="908650"/>
            <a:ext cx="4629600" cy="54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Getting Around Kansas City</a:t>
            </a:r>
            <a:endParaRPr b="1">
              <a:solidFill>
                <a:srgbClr val="28245F"/>
              </a:solidFill>
              <a:latin typeface="Delius"/>
              <a:ea typeface="Delius"/>
              <a:cs typeface="Delius"/>
              <a:sym typeface="Delius"/>
            </a:endParaRPr>
          </a:p>
        </p:txBody>
      </p:sp>
      <p:pic>
        <p:nvPicPr>
          <p:cNvPr id="271" name="Google Shape;271;p33"/>
          <p:cNvPicPr preferRelativeResize="0"/>
          <p:nvPr/>
        </p:nvPicPr>
        <p:blipFill>
          <a:blip r:embed="rId4">
            <a:alphaModFix/>
          </a:blip>
          <a:stretch>
            <a:fillRect/>
          </a:stretch>
        </p:blipFill>
        <p:spPr>
          <a:xfrm rot="-187564">
            <a:off x="1048699" y="672477"/>
            <a:ext cx="1836701" cy="926700"/>
          </a:xfrm>
          <a:prstGeom prst="rect">
            <a:avLst/>
          </a:prstGeom>
          <a:noFill/>
          <a:ln>
            <a:noFill/>
          </a:ln>
        </p:spPr>
      </p:pic>
      <p:sp>
        <p:nvSpPr>
          <p:cNvPr id="272" name="Google Shape;272;p33"/>
          <p:cNvSpPr txBox="1"/>
          <p:nvPr/>
        </p:nvSpPr>
        <p:spPr>
          <a:xfrm>
            <a:off x="820100" y="1792075"/>
            <a:ext cx="7422300" cy="460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KC Streetcar - It’s free to ride!</a:t>
            </a:r>
            <a:endParaRPr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Within walking distance downtown to many hotels, restaurants and destinations</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Can transport teams from Convention Center to the Westin Crown Center for Instant Challenge</a:t>
            </a:r>
          </a:p>
          <a:p>
            <a:pPr marL="457200" lvl="0" indent="-304800">
              <a:lnSpc>
                <a:spcPct val="115000"/>
              </a:lnSpc>
              <a:buClr>
                <a:srgbClr val="28245F"/>
              </a:buClr>
              <a:buSzPts val="1200"/>
              <a:buFont typeface="Muli"/>
              <a:buChar char="●"/>
            </a:pPr>
            <a:r>
              <a:rPr lang="en" sz="1200" dirty="0">
                <a:solidFill>
                  <a:srgbClr val="28245F"/>
                </a:solidFill>
                <a:latin typeface="Muli"/>
                <a:sym typeface="Muli"/>
              </a:rPr>
              <a:t>For a map of </a:t>
            </a:r>
            <a:r>
              <a:rPr lang="en-US" sz="1200" dirty="0">
                <a:solidFill>
                  <a:srgbClr val="28245F"/>
                </a:solidFill>
                <a:latin typeface="Muli"/>
                <a:sym typeface="Muli"/>
              </a:rPr>
              <a:t>the Streetcar, see </a:t>
            </a:r>
            <a:r>
              <a:rPr lang="en-US" sz="1200" dirty="0">
                <a:hlinkClick r:id="rId5"/>
              </a:rPr>
              <a:t>http://kcstreetcar.org/route/</a:t>
            </a:r>
            <a:r>
              <a:rPr lang="en-US" sz="1200" dirty="0"/>
              <a:t> </a:t>
            </a:r>
            <a:endParaRPr sz="1200" dirty="0">
              <a:solidFill>
                <a:srgbClr val="28245F"/>
              </a:solidFill>
            </a:endParaRPr>
          </a:p>
          <a:p>
            <a:pPr marL="0" lvl="0" indent="0" algn="l" rtl="0">
              <a:lnSpc>
                <a:spcPct val="115000"/>
              </a:lnSpc>
              <a:spcBef>
                <a:spcPts val="0"/>
              </a:spcBef>
              <a:spcAft>
                <a:spcPts val="0"/>
              </a:spcAft>
              <a:buNone/>
            </a:pPr>
            <a:endParaRPr lang="en"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Shuttles</a:t>
            </a:r>
            <a:endParaRPr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Shuttles provided from select hotels in the room block to the Convention Center</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Properties with shuttle service will be indicated as such on hotel booking site</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Shuttle from Convention Center to Westin Crown Center for Instant Challenge will be provided</a:t>
            </a:r>
            <a:endParaRPr sz="1200" dirty="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dirty="0">
              <a:solidFill>
                <a:srgbClr val="28245F"/>
              </a:solidFill>
            </a:endParaRPr>
          </a:p>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Walking</a:t>
            </a:r>
            <a:endParaRPr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Downtown Kansas City is easily walkable with easy access to restaurants, hotel, the streetcar, the Kansas City Convention Center, the Sprint Center and Municipal Arena</a:t>
            </a:r>
            <a:endParaRPr sz="1200" dirty="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dirty="0">
              <a:solidFill>
                <a:srgbClr val="28245F"/>
              </a:solidFill>
            </a:endParaRPr>
          </a:p>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Driving</a:t>
            </a:r>
            <a:endParaRPr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Limited, free bus and car parking will be available at the Liberty Lot on a first-come, first-served basis. Shuttles will run from Liberty Lot to Convention Center.</a:t>
            </a:r>
            <a:endParaRPr sz="1200" dirty="0">
              <a:solidFill>
                <a:srgbClr val="28245F"/>
              </a:solidFill>
              <a:latin typeface="Muli"/>
              <a:ea typeface="Muli"/>
              <a:cs typeface="Muli"/>
              <a:sym typeface="Muli"/>
            </a:endParaRPr>
          </a:p>
          <a:p>
            <a:pPr marL="0" lvl="0" indent="0" algn="ctr" rtl="0">
              <a:lnSpc>
                <a:spcPct val="115000"/>
              </a:lnSpc>
              <a:spcBef>
                <a:spcPts val="0"/>
              </a:spcBef>
              <a:spcAft>
                <a:spcPts val="0"/>
              </a:spcAft>
              <a:buNone/>
            </a:pPr>
            <a:br>
              <a:rPr lang="en" sz="1200" b="1" dirty="0">
                <a:solidFill>
                  <a:srgbClr val="28245F"/>
                </a:solidFill>
              </a:rPr>
            </a:br>
            <a:r>
              <a:rPr lang="en" sz="1200" b="1" dirty="0">
                <a:solidFill>
                  <a:srgbClr val="28245F"/>
                </a:solidFill>
                <a:latin typeface="Muli"/>
                <a:ea typeface="Muli"/>
                <a:cs typeface="Muli"/>
                <a:sym typeface="Muli"/>
              </a:rPr>
              <a:t>For more information on getting around Kansas City,</a:t>
            </a:r>
            <a:br>
              <a:rPr lang="en" sz="1200" b="1" dirty="0">
                <a:solidFill>
                  <a:srgbClr val="28245F"/>
                </a:solidFill>
                <a:latin typeface="Muli"/>
                <a:ea typeface="Muli"/>
                <a:cs typeface="Muli"/>
                <a:sym typeface="Muli"/>
              </a:rPr>
            </a:br>
            <a:r>
              <a:rPr lang="en" sz="1200" b="1" dirty="0">
                <a:solidFill>
                  <a:srgbClr val="28245F"/>
                </a:solidFill>
                <a:latin typeface="Muli"/>
                <a:ea typeface="Muli"/>
                <a:cs typeface="Muli"/>
                <a:sym typeface="Muli"/>
              </a:rPr>
              <a:t>please visit GlobalFinals.org.</a:t>
            </a:r>
            <a:endParaRPr sz="1200" b="1" dirty="0">
              <a:solidFill>
                <a:srgbClr val="28245F"/>
              </a:solidFill>
              <a:latin typeface="Muli"/>
              <a:ea typeface="Muli"/>
              <a:cs typeface="Muli"/>
              <a:sym typeface="Mul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34"/>
          <p:cNvSpPr/>
          <p:nvPr/>
        </p:nvSpPr>
        <p:spPr>
          <a:xfrm>
            <a:off x="540750" y="464525"/>
            <a:ext cx="8062500" cy="58773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txBox="1"/>
          <p:nvPr/>
        </p:nvSpPr>
        <p:spPr>
          <a:xfrm>
            <a:off x="887000" y="2407149"/>
            <a:ext cx="7355400" cy="34002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Airport Shuttles from Kansas City International Airport</a:t>
            </a:r>
            <a:endParaRPr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SzPts val="1200"/>
              <a:buFont typeface="Muli"/>
              <a:buChar char="●"/>
            </a:pPr>
            <a:r>
              <a:rPr lang="en" sz="1200" dirty="0">
                <a:solidFill>
                  <a:srgbClr val="28245F"/>
                </a:solidFill>
                <a:latin typeface="Muli"/>
                <a:ea typeface="Muli"/>
                <a:cs typeface="Muli"/>
                <a:sym typeface="Muli"/>
              </a:rPr>
              <a:t>Some hotels will offer complimentary airport shuttles from Kansas City International Airport.</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SzPts val="1200"/>
              <a:buFont typeface="Muli"/>
              <a:buChar char="●"/>
            </a:pPr>
            <a:r>
              <a:rPr lang="en" sz="1200" dirty="0">
                <a:solidFill>
                  <a:srgbClr val="28245F"/>
                </a:solidFill>
                <a:latin typeface="Muli"/>
                <a:ea typeface="Muli"/>
                <a:cs typeface="Muli"/>
                <a:sym typeface="Muli"/>
              </a:rPr>
              <a:t>Please look on your hotel website for this information.</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SzPts val="1200"/>
              <a:buChar char="●"/>
            </a:pPr>
            <a:r>
              <a:rPr lang="en" sz="1200" dirty="0">
                <a:solidFill>
                  <a:srgbClr val="28245F"/>
                </a:solidFill>
                <a:latin typeface="Muli"/>
                <a:ea typeface="Muli"/>
                <a:cs typeface="Muli"/>
                <a:sym typeface="Muli"/>
              </a:rPr>
              <a:t>If your hotel does not provide a complimentary airport shuttle, Kansas City Transportation Group (KCTG) will offer reduced rate shuttles for Global Finals attendees. This will be available through a link provided during online registration. Taxis or ride share services like Uber and Lyft are also available.</a:t>
            </a:r>
            <a:br>
              <a:rPr lang="en" sz="1200" dirty="0">
                <a:solidFill>
                  <a:srgbClr val="28245F"/>
                </a:solidFill>
              </a:rPr>
            </a:br>
            <a:endParaRPr sz="1200" dirty="0">
              <a:solidFill>
                <a:srgbClr val="28245F"/>
              </a:solidFill>
            </a:endParaRPr>
          </a:p>
          <a:p>
            <a:pPr marL="0" lvl="0" indent="0" algn="l" rtl="0">
              <a:lnSpc>
                <a:spcPct val="115000"/>
              </a:lnSpc>
              <a:spcBef>
                <a:spcPts val="0"/>
              </a:spcBef>
              <a:spcAft>
                <a:spcPts val="0"/>
              </a:spcAft>
              <a:buNone/>
            </a:pPr>
            <a:r>
              <a:rPr lang="en" b="1" dirty="0">
                <a:solidFill>
                  <a:srgbClr val="28245F"/>
                </a:solidFill>
                <a:latin typeface="Delius"/>
                <a:ea typeface="Delius"/>
                <a:cs typeface="Delius"/>
                <a:sym typeface="Delius"/>
              </a:rPr>
              <a:t>Travel Discounts</a:t>
            </a:r>
            <a:endParaRPr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Visit our </a:t>
            </a:r>
            <a:r>
              <a:rPr lang="en" sz="1200" b="1" dirty="0">
                <a:solidFill>
                  <a:srgbClr val="28245F"/>
                </a:solidFill>
                <a:latin typeface="Muli"/>
                <a:ea typeface="Muli"/>
                <a:cs typeface="Muli"/>
                <a:sym typeface="Muli"/>
              </a:rPr>
              <a:t>Global Finals Travel Discounts page </a:t>
            </a:r>
            <a:r>
              <a:rPr lang="en" sz="1200" dirty="0">
                <a:solidFill>
                  <a:srgbClr val="28245F"/>
                </a:solidFill>
                <a:latin typeface="Muli"/>
                <a:ea typeface="Muli"/>
                <a:cs typeface="Muli"/>
                <a:sym typeface="Muli"/>
              </a:rPr>
              <a:t>for discount information</a:t>
            </a:r>
          </a:p>
          <a:p>
            <a:pPr marL="0" lvl="0" indent="0" algn="l" rtl="0">
              <a:lnSpc>
                <a:spcPct val="115000"/>
              </a:lnSpc>
              <a:spcBef>
                <a:spcPts val="0"/>
              </a:spcBef>
              <a:spcAft>
                <a:spcPts val="0"/>
              </a:spcAft>
              <a:buNone/>
            </a:pPr>
            <a:endParaRPr lang="en" sz="1200" b="1" dirty="0">
              <a:solidFill>
                <a:srgbClr val="28245F"/>
              </a:solidFill>
              <a:latin typeface="Muli"/>
              <a:ea typeface="Muli"/>
              <a:cs typeface="Muli"/>
              <a:sym typeface="Muli"/>
            </a:endParaRPr>
          </a:p>
          <a:p>
            <a:pPr marL="0" lvl="0" indent="0" algn="l" rtl="0">
              <a:lnSpc>
                <a:spcPct val="115000"/>
              </a:lnSpc>
              <a:spcBef>
                <a:spcPts val="0"/>
              </a:spcBef>
              <a:spcAft>
                <a:spcPts val="0"/>
              </a:spcAft>
              <a:buNone/>
            </a:pPr>
            <a:r>
              <a:rPr lang="en" sz="1200" b="1" dirty="0">
                <a:solidFill>
                  <a:srgbClr val="28245F"/>
                </a:solidFill>
                <a:latin typeface="Muli"/>
                <a:ea typeface="Muli"/>
                <a:cs typeface="Muli"/>
                <a:sym typeface="Muli"/>
              </a:rPr>
              <a:t>Maryland DI has done some rese</a:t>
            </a:r>
            <a:r>
              <a:rPr lang="en-US" sz="1200" b="1" dirty="0">
                <a:solidFill>
                  <a:srgbClr val="28245F"/>
                </a:solidFill>
                <a:latin typeface="Muli"/>
                <a:ea typeface="Muli"/>
                <a:cs typeface="Muli"/>
                <a:sym typeface="Muli"/>
              </a:rPr>
              <a:t>arch as to flights out of the DC/Baltimore area. See </a:t>
            </a:r>
            <a:r>
              <a:rPr lang="en-US" sz="1200" b="1" dirty="0">
                <a:solidFill>
                  <a:srgbClr val="28245F"/>
                </a:solidFill>
                <a:latin typeface="Muli"/>
                <a:ea typeface="Muli"/>
                <a:cs typeface="Muli"/>
                <a:sym typeface="Muli"/>
                <a:hlinkClick r:id="rId4"/>
              </a:rPr>
              <a:t>www.marylanddi.org/globals</a:t>
            </a:r>
            <a:r>
              <a:rPr lang="en-US" sz="1200" b="1" dirty="0">
                <a:solidFill>
                  <a:srgbClr val="28245F"/>
                </a:solidFill>
                <a:latin typeface="Muli"/>
                <a:ea typeface="Muli"/>
                <a:cs typeface="Muli"/>
                <a:sym typeface="Muli"/>
              </a:rPr>
              <a:t> for that info. We also provide some great tips for flying with kids.</a:t>
            </a:r>
            <a:endParaRPr sz="1200" b="1" dirty="0">
              <a:solidFill>
                <a:srgbClr val="28245F"/>
              </a:solidFill>
              <a:latin typeface="Muli"/>
              <a:ea typeface="Muli"/>
              <a:cs typeface="Muli"/>
              <a:sym typeface="Muli"/>
            </a:endParaRPr>
          </a:p>
        </p:txBody>
      </p:sp>
      <p:sp>
        <p:nvSpPr>
          <p:cNvPr id="285" name="Google Shape;285;p34"/>
          <p:cNvSpPr txBox="1">
            <a:spLocks noGrp="1"/>
          </p:cNvSpPr>
          <p:nvPr>
            <p:ph type="title"/>
          </p:nvPr>
        </p:nvSpPr>
        <p:spPr>
          <a:xfrm>
            <a:off x="3538625" y="897850"/>
            <a:ext cx="3124800" cy="95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Airport Shuttles &amp;</a:t>
            </a:r>
            <a:br>
              <a:rPr lang="en" b="1">
                <a:solidFill>
                  <a:srgbClr val="28245F"/>
                </a:solidFill>
                <a:latin typeface="Delius"/>
                <a:ea typeface="Delius"/>
                <a:cs typeface="Delius"/>
                <a:sym typeface="Delius"/>
              </a:rPr>
            </a:br>
            <a:r>
              <a:rPr lang="en" b="1">
                <a:solidFill>
                  <a:srgbClr val="28245F"/>
                </a:solidFill>
                <a:latin typeface="Delius"/>
                <a:ea typeface="Delius"/>
                <a:cs typeface="Delius"/>
                <a:sym typeface="Delius"/>
              </a:rPr>
              <a:t>Travel Discounts</a:t>
            </a:r>
            <a:endParaRPr b="1">
              <a:solidFill>
                <a:srgbClr val="28245F"/>
              </a:solidFill>
              <a:latin typeface="Delius"/>
              <a:ea typeface="Delius"/>
              <a:cs typeface="Delius"/>
              <a:sym typeface="Delius"/>
            </a:endParaRPr>
          </a:p>
        </p:txBody>
      </p:sp>
      <p:pic>
        <p:nvPicPr>
          <p:cNvPr id="286" name="Google Shape;286;p34"/>
          <p:cNvPicPr preferRelativeResize="0"/>
          <p:nvPr/>
        </p:nvPicPr>
        <p:blipFill>
          <a:blip r:embed="rId5">
            <a:alphaModFix/>
          </a:blip>
          <a:stretch>
            <a:fillRect/>
          </a:stretch>
        </p:blipFill>
        <p:spPr>
          <a:xfrm rot="-187564">
            <a:off x="1546299" y="947252"/>
            <a:ext cx="1836701" cy="926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35"/>
          <p:cNvSpPr/>
          <p:nvPr/>
        </p:nvSpPr>
        <p:spPr>
          <a:xfrm>
            <a:off x="616450" y="49725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rgbClr val="28245F"/>
              </a:solidFill>
            </a:endParaRPr>
          </a:p>
        </p:txBody>
      </p:sp>
      <p:sp>
        <p:nvSpPr>
          <p:cNvPr id="292" name="Google Shape;292;p35"/>
          <p:cNvSpPr txBox="1">
            <a:spLocks noGrp="1"/>
          </p:cNvSpPr>
          <p:nvPr>
            <p:ph type="title"/>
          </p:nvPr>
        </p:nvSpPr>
        <p:spPr>
          <a:xfrm>
            <a:off x="2279225" y="820000"/>
            <a:ext cx="4931700" cy="106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Welcome Ceremony &amp;</a:t>
            </a:r>
            <a:br>
              <a:rPr lang="en" b="1">
                <a:solidFill>
                  <a:srgbClr val="28245F"/>
                </a:solidFill>
                <a:latin typeface="Delius"/>
                <a:ea typeface="Delius"/>
                <a:cs typeface="Delius"/>
                <a:sym typeface="Delius"/>
              </a:rPr>
            </a:br>
            <a:r>
              <a:rPr lang="en" b="1">
                <a:solidFill>
                  <a:srgbClr val="28245F"/>
                </a:solidFill>
                <a:latin typeface="Delius"/>
                <a:ea typeface="Delius"/>
                <a:cs typeface="Delius"/>
                <a:sym typeface="Delius"/>
              </a:rPr>
              <a:t>Closing Celebration</a:t>
            </a:r>
            <a:endParaRPr b="1">
              <a:solidFill>
                <a:srgbClr val="28245F"/>
              </a:solidFill>
              <a:latin typeface="Delius"/>
              <a:ea typeface="Delius"/>
              <a:cs typeface="Delius"/>
              <a:sym typeface="Delius"/>
            </a:endParaRPr>
          </a:p>
        </p:txBody>
      </p:sp>
      <p:sp>
        <p:nvSpPr>
          <p:cNvPr id="293" name="Google Shape;293;p35"/>
          <p:cNvSpPr txBox="1"/>
          <p:nvPr/>
        </p:nvSpPr>
        <p:spPr>
          <a:xfrm>
            <a:off x="3212425" y="2114275"/>
            <a:ext cx="4809000" cy="314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8245F"/>
                </a:solidFill>
                <a:latin typeface="Delius"/>
                <a:ea typeface="Delius"/>
                <a:cs typeface="Delius"/>
                <a:sym typeface="Delius"/>
              </a:rPr>
              <a:t>Welcome Ceremony</a:t>
            </a:r>
            <a:endParaRPr sz="1800"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b="1">
                <a:solidFill>
                  <a:srgbClr val="28245F"/>
                </a:solidFill>
                <a:latin typeface="Delius"/>
                <a:ea typeface="Delius"/>
                <a:cs typeface="Delius"/>
                <a:sym typeface="Delius"/>
              </a:rPr>
              <a:t>Wednesday- 7:30p.m.</a:t>
            </a:r>
            <a:endParaRPr b="1">
              <a:solidFill>
                <a:srgbClr val="28245F"/>
              </a:solidFill>
              <a:latin typeface="Delius"/>
              <a:ea typeface="Delius"/>
              <a:cs typeface="Delius"/>
              <a:sym typeface="Delius"/>
            </a:endParaRPr>
          </a:p>
          <a:p>
            <a:pPr marL="0" lvl="0" indent="0" algn="l" rtl="0">
              <a:lnSpc>
                <a:spcPct val="100000"/>
              </a:lnSpc>
              <a:spcBef>
                <a:spcPts val="0"/>
              </a:spcBef>
              <a:spcAft>
                <a:spcPts val="0"/>
              </a:spcAft>
              <a:buNone/>
            </a:pPr>
            <a:r>
              <a:rPr lang="en" sz="1200">
                <a:solidFill>
                  <a:srgbClr val="28245F"/>
                </a:solidFill>
                <a:latin typeface="Muli"/>
                <a:ea typeface="Muli"/>
                <a:cs typeface="Muli"/>
                <a:sym typeface="Muli"/>
              </a:rPr>
              <a:t>Welcome Ceremony is our official start to Global Finals. We celebrate you and all of your accomplishments, beginning with a parade and featuring thousands of cheering team members and spectators. </a:t>
            </a:r>
            <a:endParaRPr sz="1200">
              <a:solidFill>
                <a:srgbClr val="28245F"/>
              </a:solidFill>
              <a:latin typeface="Muli"/>
              <a:ea typeface="Muli"/>
              <a:cs typeface="Muli"/>
              <a:sym typeface="Muli"/>
            </a:endParaRPr>
          </a:p>
          <a:p>
            <a:pPr marL="0" lvl="0" indent="0" algn="l" rtl="0">
              <a:lnSpc>
                <a:spcPct val="100000"/>
              </a:lnSpc>
              <a:spcBef>
                <a:spcPts val="0"/>
              </a:spcBef>
              <a:spcAft>
                <a:spcPts val="0"/>
              </a:spcAft>
              <a:buNone/>
            </a:pPr>
            <a:endParaRPr sz="1200">
              <a:solidFill>
                <a:srgbClr val="28245F"/>
              </a:solidFill>
              <a:latin typeface="Muli"/>
              <a:ea typeface="Muli"/>
              <a:cs typeface="Muli"/>
              <a:sym typeface="Muli"/>
            </a:endParaRPr>
          </a:p>
          <a:p>
            <a:pPr marL="0" lvl="0" indent="0" algn="l" rtl="0">
              <a:lnSpc>
                <a:spcPct val="100000"/>
              </a:lnSpc>
              <a:spcBef>
                <a:spcPts val="0"/>
              </a:spcBef>
              <a:spcAft>
                <a:spcPts val="0"/>
              </a:spcAft>
              <a:buNone/>
            </a:pP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Clr>
                <a:schemeClr val="dk1"/>
              </a:buClr>
              <a:buSzPts val="1100"/>
              <a:buFont typeface="Arial"/>
              <a:buNone/>
            </a:pPr>
            <a:r>
              <a:rPr lang="en" sz="1800" b="1">
                <a:solidFill>
                  <a:srgbClr val="28245F"/>
                </a:solidFill>
                <a:latin typeface="Delius"/>
                <a:ea typeface="Delius"/>
                <a:cs typeface="Delius"/>
                <a:sym typeface="Delius"/>
              </a:rPr>
              <a:t>Closing Celebration</a:t>
            </a:r>
            <a:endParaRPr sz="1800" b="1">
              <a:solidFill>
                <a:srgbClr val="28245F"/>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b="1">
                <a:solidFill>
                  <a:srgbClr val="28245F"/>
                </a:solidFill>
                <a:latin typeface="Delius"/>
                <a:ea typeface="Delius"/>
                <a:cs typeface="Delius"/>
                <a:sym typeface="Delius"/>
              </a:rPr>
              <a:t>Saturday- 4:00 p.m.</a:t>
            </a:r>
            <a:endParaRPr b="1">
              <a:solidFill>
                <a:srgbClr val="28245F"/>
              </a:solidFill>
              <a:latin typeface="Delius"/>
              <a:ea typeface="Delius"/>
              <a:cs typeface="Delius"/>
              <a:sym typeface="Delius"/>
            </a:endParaRPr>
          </a:p>
          <a:p>
            <a:pPr marL="0" lvl="0" indent="0" algn="l" rtl="0">
              <a:spcBef>
                <a:spcPts val="0"/>
              </a:spcBef>
              <a:spcAft>
                <a:spcPts val="0"/>
              </a:spcAft>
              <a:buClr>
                <a:schemeClr val="dk1"/>
              </a:buClr>
              <a:buSzPts val="1100"/>
              <a:buFont typeface="Arial"/>
              <a:buNone/>
            </a:pPr>
            <a:r>
              <a:rPr lang="en" sz="1200">
                <a:solidFill>
                  <a:srgbClr val="28245F"/>
                </a:solidFill>
              </a:rPr>
              <a:t>We bring an end to Global Finals with a world-class celebration packed with thousands of cheering participants and fans. We’ll look back on your week at Global Finals and present awards and trophies!</a:t>
            </a:r>
            <a:endParaRPr sz="1200">
              <a:solidFill>
                <a:srgbClr val="28245F"/>
              </a:solidFill>
              <a:latin typeface="Muli"/>
              <a:ea typeface="Muli"/>
              <a:cs typeface="Muli"/>
              <a:sym typeface="Muli"/>
            </a:endParaRPr>
          </a:p>
        </p:txBody>
      </p:sp>
      <p:grpSp>
        <p:nvGrpSpPr>
          <p:cNvPr id="294" name="Google Shape;294;p35"/>
          <p:cNvGrpSpPr/>
          <p:nvPr/>
        </p:nvGrpSpPr>
        <p:grpSpPr>
          <a:xfrm>
            <a:off x="7267006" y="4967226"/>
            <a:ext cx="1631490" cy="1615320"/>
            <a:chOff x="6716825" y="4250025"/>
            <a:chExt cx="2330700" cy="2307600"/>
          </a:xfrm>
        </p:grpSpPr>
        <p:sp>
          <p:nvSpPr>
            <p:cNvPr id="295" name="Google Shape;295;p35"/>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35"/>
            <p:cNvPicPr preferRelativeResize="0"/>
            <p:nvPr/>
          </p:nvPicPr>
          <p:blipFill>
            <a:blip r:embed="rId4">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pic>
        <p:nvPicPr>
          <p:cNvPr id="297" name="Google Shape;297;p35"/>
          <p:cNvPicPr preferRelativeResize="0"/>
          <p:nvPr/>
        </p:nvPicPr>
        <p:blipFill>
          <a:blip r:embed="rId5">
            <a:alphaModFix/>
          </a:blip>
          <a:stretch>
            <a:fillRect/>
          </a:stretch>
        </p:blipFill>
        <p:spPr>
          <a:xfrm>
            <a:off x="1055850" y="3926600"/>
            <a:ext cx="2082328" cy="1388650"/>
          </a:xfrm>
          <a:prstGeom prst="rect">
            <a:avLst/>
          </a:prstGeom>
          <a:noFill/>
          <a:ln w="9525" cap="flat" cmpd="sng">
            <a:solidFill>
              <a:srgbClr val="28245F"/>
            </a:solidFill>
            <a:prstDash val="solid"/>
            <a:round/>
            <a:headEnd type="none" w="sm" len="sm"/>
            <a:tailEnd type="none" w="sm" len="sm"/>
          </a:ln>
        </p:spPr>
      </p:pic>
      <p:pic>
        <p:nvPicPr>
          <p:cNvPr id="298" name="Google Shape;298;p35"/>
          <p:cNvPicPr preferRelativeResize="0"/>
          <p:nvPr/>
        </p:nvPicPr>
        <p:blipFill>
          <a:blip r:embed="rId6">
            <a:alphaModFix/>
          </a:blip>
          <a:stretch>
            <a:fillRect/>
          </a:stretch>
        </p:blipFill>
        <p:spPr>
          <a:xfrm>
            <a:off x="1055850" y="2211628"/>
            <a:ext cx="2091901" cy="1388650"/>
          </a:xfrm>
          <a:prstGeom prst="rect">
            <a:avLst/>
          </a:prstGeom>
          <a:noFill/>
          <a:ln>
            <a:noFill/>
          </a:ln>
        </p:spPr>
      </p:pic>
      <p:pic>
        <p:nvPicPr>
          <p:cNvPr id="299" name="Google Shape;299;p35"/>
          <p:cNvPicPr preferRelativeResize="0"/>
          <p:nvPr/>
        </p:nvPicPr>
        <p:blipFill>
          <a:blip r:embed="rId7">
            <a:alphaModFix/>
          </a:blip>
          <a:stretch>
            <a:fillRect/>
          </a:stretch>
        </p:blipFill>
        <p:spPr>
          <a:xfrm rot="-645517">
            <a:off x="1152050" y="737650"/>
            <a:ext cx="1137875" cy="1137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540750" y="685975"/>
            <a:ext cx="80625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Delius"/>
                <a:ea typeface="Delius"/>
                <a:cs typeface="Delius"/>
                <a:sym typeface="Delius"/>
              </a:rPr>
              <a:t>Connect with Us</a:t>
            </a:r>
            <a:endParaRPr b="1">
              <a:solidFill>
                <a:schemeClr val="lt1"/>
              </a:solidFill>
              <a:latin typeface="Delius"/>
              <a:ea typeface="Delius"/>
              <a:cs typeface="Delius"/>
              <a:sym typeface="Delius"/>
            </a:endParaRPr>
          </a:p>
        </p:txBody>
      </p:sp>
      <p:grpSp>
        <p:nvGrpSpPr>
          <p:cNvPr id="305" name="Google Shape;305;p36"/>
          <p:cNvGrpSpPr/>
          <p:nvPr/>
        </p:nvGrpSpPr>
        <p:grpSpPr>
          <a:xfrm>
            <a:off x="7267006" y="4967226"/>
            <a:ext cx="1631490" cy="1615320"/>
            <a:chOff x="6716825" y="4250025"/>
            <a:chExt cx="2330700" cy="2307600"/>
          </a:xfrm>
        </p:grpSpPr>
        <p:sp>
          <p:nvSpPr>
            <p:cNvPr id="306" name="Google Shape;306;p36"/>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36"/>
            <p:cNvPicPr preferRelativeResize="0"/>
            <p:nvPr/>
          </p:nvPicPr>
          <p:blipFill>
            <a:blip r:embed="rId4">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pic>
        <p:nvPicPr>
          <p:cNvPr id="308" name="Google Shape;308;p36"/>
          <p:cNvPicPr preferRelativeResize="0"/>
          <p:nvPr/>
        </p:nvPicPr>
        <p:blipFill>
          <a:blip r:embed="rId5">
            <a:alphaModFix/>
          </a:blip>
          <a:stretch>
            <a:fillRect/>
          </a:stretch>
        </p:blipFill>
        <p:spPr>
          <a:xfrm>
            <a:off x="4496328" y="1809628"/>
            <a:ext cx="2004922" cy="1831087"/>
          </a:xfrm>
          <a:prstGeom prst="rect">
            <a:avLst/>
          </a:prstGeom>
          <a:noFill/>
          <a:ln>
            <a:noFill/>
          </a:ln>
        </p:spPr>
      </p:pic>
      <p:pic>
        <p:nvPicPr>
          <p:cNvPr id="309" name="Google Shape;309;p36"/>
          <p:cNvPicPr preferRelativeResize="0"/>
          <p:nvPr/>
        </p:nvPicPr>
        <p:blipFill>
          <a:blip r:embed="rId6">
            <a:alphaModFix/>
          </a:blip>
          <a:stretch>
            <a:fillRect/>
          </a:stretch>
        </p:blipFill>
        <p:spPr>
          <a:xfrm>
            <a:off x="2615951" y="1786450"/>
            <a:ext cx="1564535" cy="1877444"/>
          </a:xfrm>
          <a:prstGeom prst="rect">
            <a:avLst/>
          </a:prstGeom>
          <a:noFill/>
          <a:ln>
            <a:noFill/>
          </a:ln>
        </p:spPr>
      </p:pic>
      <p:pic>
        <p:nvPicPr>
          <p:cNvPr id="310" name="Google Shape;310;p36"/>
          <p:cNvPicPr preferRelativeResize="0"/>
          <p:nvPr/>
        </p:nvPicPr>
        <p:blipFill>
          <a:blip r:embed="rId7">
            <a:alphaModFix/>
          </a:blip>
          <a:stretch>
            <a:fillRect/>
          </a:stretch>
        </p:blipFill>
        <p:spPr>
          <a:xfrm>
            <a:off x="455275" y="1809628"/>
            <a:ext cx="1923798" cy="1900622"/>
          </a:xfrm>
          <a:prstGeom prst="rect">
            <a:avLst/>
          </a:prstGeom>
          <a:noFill/>
          <a:ln>
            <a:noFill/>
          </a:ln>
        </p:spPr>
      </p:pic>
      <p:pic>
        <p:nvPicPr>
          <p:cNvPr id="311" name="Google Shape;311;p36"/>
          <p:cNvPicPr preferRelativeResize="0"/>
          <p:nvPr/>
        </p:nvPicPr>
        <p:blipFill>
          <a:blip r:embed="rId8">
            <a:alphaModFix/>
          </a:blip>
          <a:stretch>
            <a:fillRect/>
          </a:stretch>
        </p:blipFill>
        <p:spPr>
          <a:xfrm>
            <a:off x="6606526" y="1809628"/>
            <a:ext cx="1842674" cy="1831087"/>
          </a:xfrm>
          <a:prstGeom prst="rect">
            <a:avLst/>
          </a:prstGeom>
          <a:noFill/>
          <a:ln>
            <a:noFill/>
          </a:ln>
        </p:spPr>
      </p:pic>
      <p:sp>
        <p:nvSpPr>
          <p:cNvPr id="312" name="Google Shape;312;p36"/>
          <p:cNvSpPr txBox="1"/>
          <p:nvPr/>
        </p:nvSpPr>
        <p:spPr>
          <a:xfrm>
            <a:off x="1925450" y="4478250"/>
            <a:ext cx="5051400" cy="68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Delius"/>
                <a:ea typeface="Delius"/>
                <a:cs typeface="Delius"/>
                <a:sym typeface="Delius"/>
              </a:rPr>
              <a:t>#GlobalFinals2019</a:t>
            </a:r>
            <a:endParaRPr sz="3600">
              <a:solidFill>
                <a:srgbClr val="FFFFFF"/>
              </a:solidFill>
              <a:latin typeface="Delius"/>
              <a:ea typeface="Delius"/>
              <a:cs typeface="Delius"/>
              <a:sym typeface="Deliu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37"/>
          <p:cNvSpPr txBox="1">
            <a:spLocks noGrp="1"/>
          </p:cNvSpPr>
          <p:nvPr>
            <p:ph type="title"/>
          </p:nvPr>
        </p:nvSpPr>
        <p:spPr>
          <a:xfrm>
            <a:off x="540750" y="685975"/>
            <a:ext cx="80625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lt1"/>
                </a:solidFill>
                <a:latin typeface="Delius"/>
                <a:ea typeface="Delius"/>
                <a:cs typeface="Delius"/>
                <a:sym typeface="Delius"/>
              </a:rPr>
              <a:t>Important Contacts</a:t>
            </a:r>
            <a:endParaRPr b="1" dirty="0">
              <a:solidFill>
                <a:schemeClr val="lt1"/>
              </a:solidFill>
              <a:latin typeface="Delius"/>
              <a:ea typeface="Delius"/>
              <a:cs typeface="Delius"/>
              <a:sym typeface="Delius"/>
            </a:endParaRPr>
          </a:p>
        </p:txBody>
      </p:sp>
      <p:sp>
        <p:nvSpPr>
          <p:cNvPr id="318" name="Google Shape;318;p37"/>
          <p:cNvSpPr txBox="1"/>
          <p:nvPr/>
        </p:nvSpPr>
        <p:spPr>
          <a:xfrm>
            <a:off x="970425" y="1929000"/>
            <a:ext cx="7356452" cy="3831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sz="2000" b="1" dirty="0">
                <a:solidFill>
                  <a:schemeClr val="lt1"/>
                </a:solidFill>
                <a:latin typeface="Muli"/>
                <a:ea typeface="Muli"/>
                <a:cs typeface="Muli"/>
                <a:sym typeface="Muli"/>
              </a:rPr>
              <a:t>Affiliate Director: </a:t>
            </a:r>
            <a:r>
              <a:rPr lang="en-US" sz="2000" b="1" dirty="0">
                <a:solidFill>
                  <a:schemeClr val="lt1"/>
                </a:solidFill>
                <a:latin typeface="Muli"/>
                <a:ea typeface="Muli"/>
                <a:cs typeface="Muli"/>
                <a:sym typeface="Muli"/>
              </a:rPr>
              <a:t>Sally Gold</a:t>
            </a:r>
            <a:endParaRPr sz="2000" b="1" dirty="0">
              <a:solidFill>
                <a:schemeClr val="lt1"/>
              </a:solidFill>
              <a:latin typeface="Muli"/>
              <a:ea typeface="Muli"/>
              <a:cs typeface="Muli"/>
              <a:sym typeface="Muli"/>
            </a:endParaRPr>
          </a:p>
          <a:p>
            <a:pPr marL="0" lvl="0" indent="0" algn="l" rtl="0">
              <a:lnSpc>
                <a:spcPct val="120000"/>
              </a:lnSpc>
              <a:spcBef>
                <a:spcPts val="0"/>
              </a:spcBef>
              <a:spcAft>
                <a:spcPts val="0"/>
              </a:spcAft>
              <a:buNone/>
            </a:pPr>
            <a:r>
              <a:rPr lang="en" sz="2000" b="1" dirty="0">
                <a:solidFill>
                  <a:schemeClr val="lt1"/>
                </a:solidFill>
                <a:latin typeface="Muli"/>
                <a:ea typeface="Muli"/>
                <a:cs typeface="Muli"/>
                <a:sym typeface="Muli"/>
              </a:rPr>
              <a:t>Phone: 410-337-0591         	</a:t>
            </a:r>
            <a:endParaRPr sz="2000" b="1" dirty="0">
              <a:solidFill>
                <a:schemeClr val="lt1"/>
              </a:solidFill>
              <a:latin typeface="Muli"/>
              <a:ea typeface="Muli"/>
              <a:cs typeface="Muli"/>
              <a:sym typeface="Muli"/>
            </a:endParaRPr>
          </a:p>
          <a:p>
            <a:pPr marL="0" lvl="0" indent="0" algn="l" rtl="0">
              <a:lnSpc>
                <a:spcPct val="120000"/>
              </a:lnSpc>
              <a:spcBef>
                <a:spcPts val="0"/>
              </a:spcBef>
              <a:spcAft>
                <a:spcPts val="0"/>
              </a:spcAft>
              <a:buNone/>
            </a:pPr>
            <a:r>
              <a:rPr lang="en" sz="2000" b="1" dirty="0">
                <a:solidFill>
                  <a:schemeClr val="lt1"/>
                </a:solidFill>
                <a:latin typeface="Muli"/>
                <a:ea typeface="Muli"/>
                <a:cs typeface="Muli"/>
                <a:sym typeface="Muli"/>
              </a:rPr>
              <a:t>Email: </a:t>
            </a:r>
            <a:r>
              <a:rPr lang="en-US" sz="2000" b="1" dirty="0">
                <a:solidFill>
                  <a:schemeClr val="lt1"/>
                </a:solidFill>
                <a:latin typeface="Muli"/>
                <a:ea typeface="Muli"/>
                <a:cs typeface="Muli"/>
                <a:sym typeface="Muli"/>
                <a:hlinkClick r:id="rId4"/>
              </a:rPr>
              <a:t>sally@marylanddi.org</a:t>
            </a:r>
            <a:r>
              <a:rPr lang="en-US" sz="2000" b="1" dirty="0">
                <a:solidFill>
                  <a:schemeClr val="lt1"/>
                </a:solidFill>
                <a:latin typeface="Muli"/>
                <a:ea typeface="Muli"/>
                <a:cs typeface="Muli"/>
                <a:sym typeface="Muli"/>
              </a:rPr>
              <a:t> (preferred method of contact)</a:t>
            </a:r>
            <a:endParaRPr sz="2000" b="1" dirty="0">
              <a:solidFill>
                <a:schemeClr val="lt1"/>
              </a:solidFill>
              <a:latin typeface="Muli"/>
              <a:ea typeface="Muli"/>
              <a:cs typeface="Muli"/>
              <a:sym typeface="Muli"/>
            </a:endParaRPr>
          </a:p>
          <a:p>
            <a:pPr marL="0" lvl="0" indent="0" algn="l" rtl="0">
              <a:lnSpc>
                <a:spcPct val="120000"/>
              </a:lnSpc>
              <a:spcBef>
                <a:spcPts val="0"/>
              </a:spcBef>
              <a:spcAft>
                <a:spcPts val="0"/>
              </a:spcAft>
              <a:buNone/>
            </a:pPr>
            <a:endParaRPr sz="2000" b="1" dirty="0">
              <a:solidFill>
                <a:schemeClr val="lt1"/>
              </a:solidFill>
              <a:latin typeface="Muli"/>
              <a:ea typeface="Muli"/>
              <a:cs typeface="Muli"/>
              <a:sym typeface="Muli"/>
            </a:endParaRPr>
          </a:p>
          <a:p>
            <a:pPr marL="0" lvl="0" indent="0" algn="l" rtl="0">
              <a:lnSpc>
                <a:spcPct val="120000"/>
              </a:lnSpc>
              <a:spcBef>
                <a:spcPts val="0"/>
              </a:spcBef>
              <a:spcAft>
                <a:spcPts val="0"/>
              </a:spcAft>
              <a:buNone/>
            </a:pPr>
            <a:endParaRPr sz="2000" b="1" dirty="0">
              <a:solidFill>
                <a:schemeClr val="lt1"/>
              </a:solidFill>
              <a:latin typeface="Muli"/>
              <a:ea typeface="Muli"/>
              <a:cs typeface="Muli"/>
              <a:sym typeface="Muli"/>
            </a:endParaRPr>
          </a:p>
          <a:p>
            <a:pPr marL="0" lvl="0" indent="0" algn="l" rtl="0">
              <a:lnSpc>
                <a:spcPct val="120000"/>
              </a:lnSpc>
              <a:spcBef>
                <a:spcPts val="0"/>
              </a:spcBef>
              <a:spcAft>
                <a:spcPts val="0"/>
              </a:spcAft>
              <a:buNone/>
            </a:pPr>
            <a:r>
              <a:rPr lang="en" sz="2000" b="1" dirty="0">
                <a:solidFill>
                  <a:schemeClr val="lt1"/>
                </a:solidFill>
                <a:latin typeface="Muli"/>
                <a:ea typeface="Muli"/>
                <a:cs typeface="Muli"/>
                <a:sym typeface="Muli"/>
              </a:rPr>
              <a:t>Affiliate Information:</a:t>
            </a:r>
            <a:endParaRPr sz="2000" b="1" dirty="0">
              <a:solidFill>
                <a:schemeClr val="lt1"/>
              </a:solidFill>
              <a:latin typeface="Muli"/>
              <a:ea typeface="Muli"/>
              <a:cs typeface="Muli"/>
              <a:sym typeface="Muli"/>
            </a:endParaRPr>
          </a:p>
          <a:p>
            <a:pPr marL="0" lvl="0" indent="0" algn="l" rtl="0">
              <a:lnSpc>
                <a:spcPct val="120000"/>
              </a:lnSpc>
              <a:spcBef>
                <a:spcPts val="0"/>
              </a:spcBef>
              <a:spcAft>
                <a:spcPts val="0"/>
              </a:spcAft>
              <a:buNone/>
            </a:pPr>
            <a:r>
              <a:rPr lang="en" sz="2000" b="1" dirty="0">
                <a:solidFill>
                  <a:schemeClr val="lt1"/>
                </a:solidFill>
                <a:latin typeface="Muli"/>
                <a:ea typeface="Muli"/>
                <a:cs typeface="Muli"/>
                <a:sym typeface="Muli"/>
              </a:rPr>
              <a:t>ww</a:t>
            </a:r>
            <a:r>
              <a:rPr lang="en-US" sz="2000" b="1" dirty="0">
                <a:solidFill>
                  <a:schemeClr val="lt1"/>
                </a:solidFill>
                <a:latin typeface="Muli"/>
                <a:ea typeface="Muli"/>
                <a:cs typeface="Muli"/>
                <a:sym typeface="Muli"/>
              </a:rPr>
              <a:t>w.marylanddi.org/</a:t>
            </a:r>
            <a:r>
              <a:rPr lang="en-US" sz="2000" b="1" dirty="0" err="1">
                <a:solidFill>
                  <a:schemeClr val="lt1"/>
                </a:solidFill>
                <a:latin typeface="Muli"/>
                <a:ea typeface="Muli"/>
                <a:cs typeface="Muli"/>
                <a:sym typeface="Muli"/>
              </a:rPr>
              <a:t>globals</a:t>
            </a:r>
            <a:endParaRPr sz="2000" b="1" dirty="0">
              <a:solidFill>
                <a:schemeClr val="lt1"/>
              </a:solidFill>
              <a:latin typeface="Muli"/>
              <a:ea typeface="Muli"/>
              <a:cs typeface="Muli"/>
              <a:sym typeface="Muli"/>
            </a:endParaRPr>
          </a:p>
        </p:txBody>
      </p:sp>
      <p:grpSp>
        <p:nvGrpSpPr>
          <p:cNvPr id="319" name="Google Shape;319;p37"/>
          <p:cNvGrpSpPr/>
          <p:nvPr/>
        </p:nvGrpSpPr>
        <p:grpSpPr>
          <a:xfrm>
            <a:off x="7267006" y="4967226"/>
            <a:ext cx="1631490" cy="1615320"/>
            <a:chOff x="6716825" y="4250025"/>
            <a:chExt cx="2330700" cy="2307600"/>
          </a:xfrm>
        </p:grpSpPr>
        <p:sp>
          <p:nvSpPr>
            <p:cNvPr id="320" name="Google Shape;320;p37"/>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37"/>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body" idx="1"/>
          </p:nvPr>
        </p:nvSpPr>
        <p:spPr>
          <a:xfrm>
            <a:off x="867300" y="505550"/>
            <a:ext cx="7409400" cy="468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rgbClr val="FFFFFF"/>
                </a:solidFill>
                <a:latin typeface="Delius"/>
                <a:ea typeface="Delius"/>
                <a:cs typeface="Delius"/>
                <a:sym typeface="Delius"/>
              </a:rPr>
              <a:t>Global Finals 2019</a:t>
            </a:r>
            <a:br>
              <a:rPr lang="en" sz="2400" b="1">
                <a:solidFill>
                  <a:srgbClr val="FFFFFF"/>
                </a:solidFill>
                <a:latin typeface="Delius"/>
                <a:ea typeface="Delius"/>
                <a:cs typeface="Delius"/>
                <a:sym typeface="Delius"/>
              </a:rPr>
            </a:br>
            <a:r>
              <a:rPr lang="en" sz="2400" b="1">
                <a:solidFill>
                  <a:srgbClr val="FFFFFF"/>
                </a:solidFill>
                <a:latin typeface="Delius"/>
                <a:ea typeface="Delius"/>
                <a:cs typeface="Delius"/>
                <a:sym typeface="Delius"/>
              </a:rPr>
              <a:t>What to Expect...</a:t>
            </a:r>
            <a:endParaRPr sz="2400" b="1">
              <a:solidFill>
                <a:srgbClr val="FFFFFF"/>
              </a:solidFill>
              <a:latin typeface="Delius"/>
              <a:ea typeface="Delius"/>
              <a:cs typeface="Delius"/>
              <a:sym typeface="Delius"/>
            </a:endParaRPr>
          </a:p>
          <a:p>
            <a:pPr marL="0" lvl="0" indent="0" algn="l" rtl="0">
              <a:lnSpc>
                <a:spcPct val="120000"/>
              </a:lnSpc>
              <a:spcBef>
                <a:spcPts val="0"/>
              </a:spcBef>
              <a:spcAft>
                <a:spcPts val="0"/>
              </a:spcAft>
              <a:buClr>
                <a:schemeClr val="dk1"/>
              </a:buClr>
              <a:buSzPts val="1100"/>
              <a:buFont typeface="Arial"/>
              <a:buNone/>
            </a:pPr>
            <a:endParaRPr>
              <a:solidFill>
                <a:srgbClr val="FFFFFF"/>
              </a:solidFill>
            </a:endParaRPr>
          </a:p>
          <a:p>
            <a:pPr marL="0" lvl="0" indent="0" algn="ctr" rtl="0">
              <a:lnSpc>
                <a:spcPct val="120000"/>
              </a:lnSpc>
              <a:spcBef>
                <a:spcPts val="0"/>
              </a:spcBef>
              <a:spcAft>
                <a:spcPts val="0"/>
              </a:spcAft>
              <a:buClr>
                <a:schemeClr val="dk1"/>
              </a:buClr>
              <a:buSzPts val="1100"/>
              <a:buFont typeface="Arial"/>
              <a:buNone/>
            </a:pPr>
            <a:r>
              <a:rPr lang="en">
                <a:solidFill>
                  <a:srgbClr val="FFFFFF"/>
                </a:solidFill>
                <a:latin typeface="Muli"/>
                <a:ea typeface="Muli"/>
                <a:cs typeface="Muli"/>
                <a:sym typeface="Muli"/>
              </a:rPr>
              <a:t>Global Finals is something you need to experience firsthand to truly understand. And this year, with our move to Kansas City, MO it will be an experience you definitely do not want to miss. Celebrate the 2018-19 DI season surrounded by more than 17,000 attendees and one-of-a-kind events that celebrate creativity, foster curiosity, inspire confidence and encourage collaboration in a high-energy, family-friendly, and multicultural atmosphere.</a:t>
            </a:r>
            <a:endParaRPr>
              <a:solidFill>
                <a:srgbClr val="FFFFFF"/>
              </a:solidFill>
              <a:latin typeface="Muli"/>
              <a:ea typeface="Muli"/>
              <a:cs typeface="Muli"/>
              <a:sym typeface="Mul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p:nvPr/>
        </p:nvSpPr>
        <p:spPr>
          <a:xfrm>
            <a:off x="540750" y="510450"/>
            <a:ext cx="8062500" cy="5837100"/>
          </a:xfrm>
          <a:prstGeom prst="rect">
            <a:avLst/>
          </a:prstGeom>
          <a:solidFill>
            <a:srgbClr val="FFFFFF"/>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16"/>
          <p:cNvPicPr preferRelativeResize="0"/>
          <p:nvPr/>
        </p:nvPicPr>
        <p:blipFill>
          <a:blip r:embed="rId4">
            <a:alphaModFix/>
          </a:blip>
          <a:stretch>
            <a:fillRect/>
          </a:stretch>
        </p:blipFill>
        <p:spPr>
          <a:xfrm>
            <a:off x="4298925" y="1647926"/>
            <a:ext cx="3977324" cy="3977350"/>
          </a:xfrm>
          <a:prstGeom prst="rect">
            <a:avLst/>
          </a:prstGeom>
          <a:noFill/>
          <a:ln>
            <a:noFill/>
          </a:ln>
        </p:spPr>
      </p:pic>
      <p:sp>
        <p:nvSpPr>
          <p:cNvPr id="75" name="Google Shape;75;p16"/>
          <p:cNvSpPr txBox="1"/>
          <p:nvPr/>
        </p:nvSpPr>
        <p:spPr>
          <a:xfrm>
            <a:off x="1481825" y="2168925"/>
            <a:ext cx="2617800" cy="312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E83486"/>
                </a:solidFill>
                <a:latin typeface="Delius"/>
                <a:ea typeface="Delius"/>
                <a:cs typeface="Delius"/>
                <a:sym typeface="Delius"/>
              </a:rPr>
              <a:t>Online:</a:t>
            </a:r>
            <a:endParaRPr sz="2400" b="1">
              <a:solidFill>
                <a:srgbClr val="E83486"/>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2400" b="1">
                <a:solidFill>
                  <a:srgbClr val="28245F"/>
                </a:solidFill>
                <a:latin typeface="Delius"/>
                <a:ea typeface="Delius"/>
                <a:cs typeface="Delius"/>
                <a:sym typeface="Delius"/>
              </a:rPr>
              <a:t>GlobalFinals.org</a:t>
            </a:r>
            <a:endParaRPr sz="2400"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endParaRPr sz="1200" b="1">
              <a:solidFill>
                <a:srgbClr val="C00000"/>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2400" b="1">
                <a:solidFill>
                  <a:srgbClr val="E83486"/>
                </a:solidFill>
                <a:latin typeface="Delius"/>
                <a:ea typeface="Delius"/>
                <a:cs typeface="Delius"/>
                <a:sym typeface="Delius"/>
              </a:rPr>
              <a:t>Email:</a:t>
            </a:r>
            <a:endParaRPr sz="2400" b="1">
              <a:solidFill>
                <a:srgbClr val="E83486"/>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2400" b="1">
                <a:solidFill>
                  <a:srgbClr val="28245F"/>
                </a:solidFill>
                <a:latin typeface="Delius"/>
                <a:ea typeface="Delius"/>
                <a:cs typeface="Delius"/>
                <a:sym typeface="Delius"/>
              </a:rPr>
              <a:t>askdi@dihq.org</a:t>
            </a:r>
            <a:endParaRPr sz="2400" b="1">
              <a:solidFill>
                <a:srgbClr val="28245F"/>
              </a:solidFill>
              <a:latin typeface="Delius"/>
              <a:ea typeface="Delius"/>
              <a:cs typeface="Delius"/>
              <a:sym typeface="Delius"/>
            </a:endParaRPr>
          </a:p>
          <a:p>
            <a:pPr marL="0" lvl="0" indent="0" algn="l" rtl="0">
              <a:lnSpc>
                <a:spcPct val="115000"/>
              </a:lnSpc>
              <a:spcBef>
                <a:spcPts val="0"/>
              </a:spcBef>
              <a:spcAft>
                <a:spcPts val="0"/>
              </a:spcAft>
              <a:buNone/>
            </a:pPr>
            <a:endParaRPr sz="1200" b="1">
              <a:solidFill>
                <a:srgbClr val="C00000"/>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2400" b="1">
                <a:solidFill>
                  <a:srgbClr val="E83486"/>
                </a:solidFill>
                <a:latin typeface="Delius"/>
                <a:ea typeface="Delius"/>
                <a:cs typeface="Delius"/>
                <a:sym typeface="Delius"/>
              </a:rPr>
              <a:t>Phone:</a:t>
            </a:r>
            <a:endParaRPr sz="2400" b="1">
              <a:solidFill>
                <a:srgbClr val="E83486"/>
              </a:solidFill>
              <a:latin typeface="Delius"/>
              <a:ea typeface="Delius"/>
              <a:cs typeface="Delius"/>
              <a:sym typeface="Delius"/>
            </a:endParaRPr>
          </a:p>
          <a:p>
            <a:pPr marL="0" lvl="0" indent="0" algn="l" rtl="0">
              <a:spcBef>
                <a:spcPts val="0"/>
              </a:spcBef>
              <a:spcAft>
                <a:spcPts val="0"/>
              </a:spcAft>
              <a:buNone/>
            </a:pPr>
            <a:r>
              <a:rPr lang="en" sz="2400" b="1">
                <a:solidFill>
                  <a:srgbClr val="28245F"/>
                </a:solidFill>
                <a:latin typeface="Delius"/>
                <a:ea typeface="Delius"/>
                <a:cs typeface="Delius"/>
                <a:sym typeface="Delius"/>
              </a:rPr>
              <a:t>1.888.321.1503</a:t>
            </a:r>
            <a:endParaRPr sz="2400" b="1">
              <a:solidFill>
                <a:srgbClr val="28245F"/>
              </a:solidFill>
              <a:latin typeface="Delius"/>
              <a:ea typeface="Delius"/>
              <a:cs typeface="Delius"/>
              <a:sym typeface="Delius"/>
            </a:endParaRPr>
          </a:p>
        </p:txBody>
      </p:sp>
      <p:pic>
        <p:nvPicPr>
          <p:cNvPr id="76" name="Google Shape;76;p16"/>
          <p:cNvPicPr preferRelativeResize="0"/>
          <p:nvPr/>
        </p:nvPicPr>
        <p:blipFill>
          <a:blip r:embed="rId5">
            <a:alphaModFix/>
          </a:blip>
          <a:stretch>
            <a:fillRect/>
          </a:stretch>
        </p:blipFill>
        <p:spPr>
          <a:xfrm>
            <a:off x="1401321" y="746221"/>
            <a:ext cx="1004999" cy="1004999"/>
          </a:xfrm>
          <a:prstGeom prst="rect">
            <a:avLst/>
          </a:prstGeom>
          <a:noFill/>
          <a:ln>
            <a:noFill/>
          </a:ln>
        </p:spPr>
      </p:pic>
      <p:sp>
        <p:nvSpPr>
          <p:cNvPr id="77" name="Google Shape;77;p16"/>
          <p:cNvSpPr txBox="1">
            <a:spLocks noGrp="1"/>
          </p:cNvSpPr>
          <p:nvPr>
            <p:ph type="title"/>
          </p:nvPr>
        </p:nvSpPr>
        <p:spPr>
          <a:xfrm>
            <a:off x="2465875" y="870875"/>
            <a:ext cx="5202300" cy="603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b="1">
                <a:solidFill>
                  <a:srgbClr val="28245F"/>
                </a:solidFill>
                <a:latin typeface="Delius"/>
                <a:ea typeface="Delius"/>
                <a:cs typeface="Delius"/>
                <a:sym typeface="Delius"/>
              </a:rPr>
              <a:t>Global Finals Resources      </a:t>
            </a:r>
            <a:endParaRPr sz="3000" b="1">
              <a:solidFill>
                <a:srgbClr val="28245F"/>
              </a:solidFill>
              <a:latin typeface="Delius"/>
              <a:ea typeface="Delius"/>
              <a:cs typeface="Delius"/>
              <a:sym typeface="Delius"/>
            </a:endParaRPr>
          </a:p>
        </p:txBody>
      </p:sp>
      <p:pic>
        <p:nvPicPr>
          <p:cNvPr id="78" name="Google Shape;78;p16"/>
          <p:cNvPicPr preferRelativeResize="0"/>
          <p:nvPr/>
        </p:nvPicPr>
        <p:blipFill rotWithShape="1">
          <a:blip r:embed="rId6">
            <a:alphaModFix/>
          </a:blip>
          <a:srcRect b="23389"/>
          <a:stretch/>
        </p:blipFill>
        <p:spPr>
          <a:xfrm>
            <a:off x="5147475" y="2399675"/>
            <a:ext cx="2336024" cy="1448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7"/>
          <p:cNvSpPr/>
          <p:nvPr/>
        </p:nvSpPr>
        <p:spPr>
          <a:xfrm>
            <a:off x="540750" y="510450"/>
            <a:ext cx="8062500" cy="5837100"/>
          </a:xfrm>
          <a:prstGeom prst="rect">
            <a:avLst/>
          </a:prstGeom>
          <a:solidFill>
            <a:srgbClr val="FFFFFF"/>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p:nvPr/>
        </p:nvSpPr>
        <p:spPr>
          <a:xfrm>
            <a:off x="1049150" y="2156050"/>
            <a:ext cx="3515700" cy="310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28245F"/>
                </a:solidFill>
                <a:latin typeface="Delius"/>
                <a:ea typeface="Delius"/>
                <a:cs typeface="Delius"/>
                <a:sym typeface="Delius"/>
              </a:rPr>
              <a:t>Global Finals Guide</a:t>
            </a:r>
            <a:endParaRPr sz="2400" b="1">
              <a:solidFill>
                <a:srgbClr val="28245F"/>
              </a:solidFill>
              <a:latin typeface="Delius"/>
              <a:ea typeface="Delius"/>
              <a:cs typeface="Delius"/>
              <a:sym typeface="Delius"/>
            </a:endParaRPr>
          </a:p>
          <a:p>
            <a:pPr marL="0" lvl="0" indent="0" algn="l" rtl="0">
              <a:lnSpc>
                <a:spcPct val="120000"/>
              </a:lnSpc>
              <a:spcBef>
                <a:spcPts val="0"/>
              </a:spcBef>
              <a:spcAft>
                <a:spcPts val="0"/>
              </a:spcAft>
              <a:buClr>
                <a:schemeClr val="dk1"/>
              </a:buClr>
              <a:buSzPts val="1100"/>
              <a:buFont typeface="Arial"/>
              <a:buNone/>
            </a:pPr>
            <a:r>
              <a:rPr lang="en">
                <a:solidFill>
                  <a:srgbClr val="28245F"/>
                </a:solidFill>
                <a:latin typeface="Muli"/>
                <a:ea typeface="Muli"/>
                <a:cs typeface="Muli"/>
                <a:sym typeface="Muli"/>
              </a:rPr>
              <a:t>Each Team Manager and parent will receive this essential guide which highlights registration, payment and cancellation information, prop shipment details, safety tips and activities.</a:t>
            </a:r>
            <a:endParaRPr>
              <a:solidFill>
                <a:srgbClr val="28245F"/>
              </a:solidFill>
              <a:latin typeface="Muli"/>
              <a:ea typeface="Muli"/>
              <a:cs typeface="Muli"/>
              <a:sym typeface="Muli"/>
            </a:endParaRPr>
          </a:p>
          <a:p>
            <a:pPr marL="0" lvl="0" indent="0" algn="l" rtl="0">
              <a:lnSpc>
                <a:spcPct val="120000"/>
              </a:lnSpc>
              <a:spcBef>
                <a:spcPts val="0"/>
              </a:spcBef>
              <a:spcAft>
                <a:spcPts val="0"/>
              </a:spcAft>
              <a:buNone/>
            </a:pPr>
            <a:endParaRPr>
              <a:solidFill>
                <a:srgbClr val="28245F"/>
              </a:solidFill>
              <a:latin typeface="Muli"/>
              <a:ea typeface="Muli"/>
              <a:cs typeface="Muli"/>
              <a:sym typeface="Muli"/>
            </a:endParaRPr>
          </a:p>
          <a:p>
            <a:pPr marL="0" lvl="0" indent="0" algn="l" rtl="0">
              <a:lnSpc>
                <a:spcPct val="120000"/>
              </a:lnSpc>
              <a:spcBef>
                <a:spcPts val="0"/>
              </a:spcBef>
              <a:spcAft>
                <a:spcPts val="0"/>
              </a:spcAft>
              <a:buClr>
                <a:schemeClr val="dk1"/>
              </a:buClr>
              <a:buSzPts val="1100"/>
              <a:buFont typeface="Arial"/>
              <a:buNone/>
            </a:pPr>
            <a:r>
              <a:rPr lang="en">
                <a:solidFill>
                  <a:srgbClr val="28245F"/>
                </a:solidFill>
                <a:latin typeface="Muli"/>
                <a:ea typeface="Muli"/>
                <a:cs typeface="Muli"/>
                <a:sym typeface="Muli"/>
              </a:rPr>
              <a:t>This will be available in print format at the Affiliate Tournament as well as an interactive download at GlobalFinals.org.</a:t>
            </a:r>
            <a:endParaRPr sz="2400" b="1">
              <a:solidFill>
                <a:srgbClr val="C00000"/>
              </a:solidFill>
              <a:latin typeface="Delius"/>
              <a:ea typeface="Delius"/>
              <a:cs typeface="Delius"/>
              <a:sym typeface="Delius"/>
            </a:endParaRPr>
          </a:p>
        </p:txBody>
      </p:sp>
      <p:pic>
        <p:nvPicPr>
          <p:cNvPr id="85" name="Google Shape;85;p17"/>
          <p:cNvPicPr preferRelativeResize="0"/>
          <p:nvPr/>
        </p:nvPicPr>
        <p:blipFill>
          <a:blip r:embed="rId4">
            <a:alphaModFix/>
          </a:blip>
          <a:stretch>
            <a:fillRect/>
          </a:stretch>
        </p:blipFill>
        <p:spPr>
          <a:xfrm>
            <a:off x="1401321" y="746221"/>
            <a:ext cx="1004999" cy="1004999"/>
          </a:xfrm>
          <a:prstGeom prst="rect">
            <a:avLst/>
          </a:prstGeom>
          <a:noFill/>
          <a:ln>
            <a:noFill/>
          </a:ln>
        </p:spPr>
      </p:pic>
      <p:sp>
        <p:nvSpPr>
          <p:cNvPr id="86" name="Google Shape;86;p17"/>
          <p:cNvSpPr txBox="1">
            <a:spLocks noGrp="1"/>
          </p:cNvSpPr>
          <p:nvPr>
            <p:ph type="title"/>
          </p:nvPr>
        </p:nvSpPr>
        <p:spPr>
          <a:xfrm>
            <a:off x="2465875" y="870875"/>
            <a:ext cx="5202300" cy="603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b="1">
                <a:solidFill>
                  <a:srgbClr val="28245F"/>
                </a:solidFill>
                <a:latin typeface="Delius"/>
                <a:ea typeface="Delius"/>
                <a:cs typeface="Delius"/>
                <a:sym typeface="Delius"/>
              </a:rPr>
              <a:t>Global Finals Resources      </a:t>
            </a:r>
            <a:endParaRPr sz="3000" b="1">
              <a:solidFill>
                <a:srgbClr val="28245F"/>
              </a:solidFill>
              <a:latin typeface="Delius"/>
              <a:ea typeface="Delius"/>
              <a:cs typeface="Delius"/>
              <a:sym typeface="Delius"/>
            </a:endParaRPr>
          </a:p>
        </p:txBody>
      </p:sp>
      <p:pic>
        <p:nvPicPr>
          <p:cNvPr id="87" name="Google Shape;87;p17"/>
          <p:cNvPicPr preferRelativeResize="0"/>
          <p:nvPr/>
        </p:nvPicPr>
        <p:blipFill>
          <a:blip r:embed="rId5">
            <a:alphaModFix/>
          </a:blip>
          <a:stretch>
            <a:fillRect/>
          </a:stretch>
        </p:blipFill>
        <p:spPr>
          <a:xfrm rot="331588">
            <a:off x="4876389" y="1751377"/>
            <a:ext cx="3016847" cy="39158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8"/>
          <p:cNvSpPr/>
          <p:nvPr/>
        </p:nvSpPr>
        <p:spPr>
          <a:xfrm>
            <a:off x="540750" y="510450"/>
            <a:ext cx="8062500" cy="5837100"/>
          </a:xfrm>
          <a:prstGeom prst="rect">
            <a:avLst/>
          </a:prstGeom>
          <a:solidFill>
            <a:srgbClr val="FFFFFF"/>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txBox="1">
            <a:spLocks noGrp="1"/>
          </p:cNvSpPr>
          <p:nvPr>
            <p:ph type="title"/>
          </p:nvPr>
        </p:nvSpPr>
        <p:spPr>
          <a:xfrm>
            <a:off x="902250" y="765800"/>
            <a:ext cx="7339500" cy="48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8245F"/>
                </a:solidFill>
                <a:latin typeface="Delius"/>
                <a:ea typeface="Delius"/>
                <a:cs typeface="Delius"/>
                <a:sym typeface="Delius"/>
              </a:rPr>
              <a:t>Preparing for Global Finals</a:t>
            </a:r>
            <a:endParaRPr b="1">
              <a:solidFill>
                <a:srgbClr val="28245F"/>
              </a:solidFill>
              <a:latin typeface="Delius"/>
              <a:ea typeface="Delius"/>
              <a:cs typeface="Delius"/>
              <a:sym typeface="Delius"/>
            </a:endParaRPr>
          </a:p>
        </p:txBody>
      </p:sp>
      <p:grpSp>
        <p:nvGrpSpPr>
          <p:cNvPr id="94" name="Google Shape;94;p18"/>
          <p:cNvGrpSpPr/>
          <p:nvPr/>
        </p:nvGrpSpPr>
        <p:grpSpPr>
          <a:xfrm>
            <a:off x="7267006" y="4967226"/>
            <a:ext cx="1631490" cy="1615320"/>
            <a:chOff x="6716825" y="4250025"/>
            <a:chExt cx="2330700" cy="2307600"/>
          </a:xfrm>
        </p:grpSpPr>
        <p:sp>
          <p:nvSpPr>
            <p:cNvPr id="95" name="Google Shape;95;p18"/>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Google Shape;96;p18"/>
            <p:cNvPicPr preferRelativeResize="0"/>
            <p:nvPr/>
          </p:nvPicPr>
          <p:blipFill>
            <a:blip r:embed="rId4">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pic>
        <p:nvPicPr>
          <p:cNvPr id="97" name="Google Shape;97;p18"/>
          <p:cNvPicPr preferRelativeResize="0"/>
          <p:nvPr/>
        </p:nvPicPr>
        <p:blipFill>
          <a:blip r:embed="rId5">
            <a:alphaModFix/>
          </a:blip>
          <a:stretch>
            <a:fillRect/>
          </a:stretch>
        </p:blipFill>
        <p:spPr>
          <a:xfrm>
            <a:off x="994624" y="1573924"/>
            <a:ext cx="1304450" cy="975725"/>
          </a:xfrm>
          <a:prstGeom prst="rect">
            <a:avLst/>
          </a:prstGeom>
          <a:noFill/>
          <a:ln>
            <a:noFill/>
          </a:ln>
        </p:spPr>
      </p:pic>
      <p:sp>
        <p:nvSpPr>
          <p:cNvPr id="98" name="Google Shape;98;p18"/>
          <p:cNvSpPr txBox="1"/>
          <p:nvPr/>
        </p:nvSpPr>
        <p:spPr>
          <a:xfrm>
            <a:off x="2542475" y="1537675"/>
            <a:ext cx="5555700" cy="431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28245F"/>
                </a:solidFill>
                <a:latin typeface="Delius"/>
                <a:ea typeface="Delius"/>
                <a:cs typeface="Delius"/>
                <a:sym typeface="Delius"/>
              </a:rPr>
              <a:t>Registration</a:t>
            </a:r>
            <a:endParaRPr sz="1800"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Char char="●"/>
            </a:pPr>
            <a:r>
              <a:rPr lang="en" sz="1200">
                <a:solidFill>
                  <a:srgbClr val="28245F"/>
                </a:solidFill>
                <a:latin typeface="Muli"/>
                <a:ea typeface="Muli"/>
                <a:cs typeface="Muli"/>
                <a:sym typeface="Muli"/>
              </a:rPr>
              <a:t>Register your team online as soon as possible. All registrations and payments must be completed by </a:t>
            </a:r>
            <a:r>
              <a:rPr lang="en" sz="1200" b="1">
                <a:solidFill>
                  <a:srgbClr val="28245F"/>
                </a:solidFill>
                <a:latin typeface="Muli"/>
                <a:ea typeface="Muli"/>
                <a:cs typeface="Muli"/>
                <a:sym typeface="Muli"/>
              </a:rPr>
              <a:t>Wednesday, May 1, 2019</a:t>
            </a:r>
            <a:r>
              <a:rPr lang="en" sz="1200">
                <a:solidFill>
                  <a:srgbClr val="28245F"/>
                </a:solidFill>
                <a:latin typeface="Muli"/>
                <a:ea typeface="Muli"/>
                <a:cs typeface="Muli"/>
                <a:sym typeface="Muli"/>
              </a:rPr>
              <a:t>.</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a:solidFill>
                <a:srgbClr val="28245F"/>
              </a:solidFill>
            </a:endParaRPr>
          </a:p>
          <a:p>
            <a:pPr marL="0" lvl="0" indent="0" algn="l" rtl="0">
              <a:lnSpc>
                <a:spcPct val="115000"/>
              </a:lnSpc>
              <a:spcBef>
                <a:spcPts val="0"/>
              </a:spcBef>
              <a:spcAft>
                <a:spcPts val="0"/>
              </a:spcAft>
              <a:buClr>
                <a:schemeClr val="dk1"/>
              </a:buClr>
              <a:buSzPts val="1100"/>
              <a:buFont typeface="Arial"/>
              <a:buNone/>
            </a:pPr>
            <a:r>
              <a:rPr lang="en" sz="1800" b="1">
                <a:solidFill>
                  <a:srgbClr val="28245F"/>
                </a:solidFill>
                <a:latin typeface="Delius"/>
                <a:ea typeface="Delius"/>
                <a:cs typeface="Delius"/>
                <a:sym typeface="Delius"/>
              </a:rPr>
              <a:t>Housing &amp; Food</a:t>
            </a:r>
            <a:endParaRPr sz="1800"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Housing &amp; Food will be purchased separately from Team Registration.</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There will be a wide variety of housing accommodations and dining options in Kansas City to meet each team’s needs and budgets.</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The official hotel room block will be released to qualifying teams through a link in online registration.</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Food options include pre-ordered meals, on-site concessions, and all the restaurants &amp; grocery stores Kansas City has to offer.</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sz="1200">
              <a:solidFill>
                <a:srgbClr val="28245F"/>
              </a:solidFill>
            </a:endParaRPr>
          </a:p>
          <a:p>
            <a:pPr marL="0" lvl="0" indent="0" algn="l" rtl="0">
              <a:lnSpc>
                <a:spcPct val="115000"/>
              </a:lnSpc>
              <a:spcBef>
                <a:spcPts val="0"/>
              </a:spcBef>
              <a:spcAft>
                <a:spcPts val="0"/>
              </a:spcAft>
              <a:buClr>
                <a:schemeClr val="dk1"/>
              </a:buClr>
              <a:buSzPts val="1100"/>
              <a:buFont typeface="Arial"/>
              <a:buNone/>
            </a:pPr>
            <a:r>
              <a:rPr lang="en" sz="1800" b="1">
                <a:solidFill>
                  <a:srgbClr val="28245F"/>
                </a:solidFill>
                <a:latin typeface="Delius"/>
                <a:ea typeface="Delius"/>
                <a:cs typeface="Delius"/>
                <a:sym typeface="Delius"/>
              </a:rPr>
              <a:t>Travel</a:t>
            </a:r>
            <a:endParaRPr sz="1800" b="1">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a:solidFill>
                  <a:srgbClr val="28245F"/>
                </a:solidFill>
                <a:latin typeface="Muli"/>
                <a:ea typeface="Muli"/>
                <a:cs typeface="Muli"/>
                <a:sym typeface="Muli"/>
              </a:rPr>
              <a:t>Book your travel according to your arrival and departure </a:t>
            </a:r>
            <a:br>
              <a:rPr lang="en" sz="1200">
                <a:solidFill>
                  <a:srgbClr val="28245F"/>
                </a:solidFill>
                <a:latin typeface="Muli"/>
                <a:ea typeface="Muli"/>
                <a:cs typeface="Muli"/>
                <a:sym typeface="Muli"/>
              </a:rPr>
            </a:br>
            <a:r>
              <a:rPr lang="en" sz="1200">
                <a:solidFill>
                  <a:srgbClr val="28245F"/>
                </a:solidFill>
                <a:latin typeface="Muli"/>
                <a:ea typeface="Muli"/>
                <a:cs typeface="Muli"/>
                <a:sym typeface="Muli"/>
              </a:rPr>
              <a:t>plans at Global Finals.</a:t>
            </a:r>
            <a:endParaRPr sz="120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b="1">
                <a:solidFill>
                  <a:srgbClr val="28245F"/>
                </a:solidFill>
                <a:latin typeface="Muli"/>
                <a:ea typeface="Muli"/>
                <a:cs typeface="Muli"/>
                <a:sym typeface="Muli"/>
              </a:rPr>
              <a:t>Tournament starts Wednesday and Closing Celebration </a:t>
            </a:r>
            <a:br>
              <a:rPr lang="en" sz="1200" b="1">
                <a:solidFill>
                  <a:srgbClr val="28245F"/>
                </a:solidFill>
                <a:latin typeface="Muli"/>
                <a:ea typeface="Muli"/>
                <a:cs typeface="Muli"/>
                <a:sym typeface="Muli"/>
              </a:rPr>
            </a:br>
            <a:r>
              <a:rPr lang="en" sz="1200" b="1">
                <a:solidFill>
                  <a:srgbClr val="28245F"/>
                </a:solidFill>
                <a:latin typeface="Muli"/>
                <a:ea typeface="Muli"/>
                <a:cs typeface="Muli"/>
                <a:sym typeface="Muli"/>
              </a:rPr>
              <a:t>is Saturday at 4 PM</a:t>
            </a:r>
            <a:endParaRPr sz="1200">
              <a:solidFill>
                <a:srgbClr val="28245F"/>
              </a:solidFill>
              <a:latin typeface="Muli"/>
              <a:ea typeface="Muli"/>
              <a:cs typeface="Muli"/>
              <a:sym typeface="Muli"/>
            </a:endParaRPr>
          </a:p>
          <a:p>
            <a:pPr marL="0" lvl="0" indent="0" algn="l" rtl="0">
              <a:lnSpc>
                <a:spcPct val="115000"/>
              </a:lnSpc>
              <a:spcBef>
                <a:spcPts val="0"/>
              </a:spcBef>
              <a:spcAft>
                <a:spcPts val="0"/>
              </a:spcAft>
              <a:buNone/>
            </a:pPr>
            <a:endParaRPr>
              <a:solidFill>
                <a:srgbClr val="28245F"/>
              </a:solidFill>
            </a:endParaRPr>
          </a:p>
        </p:txBody>
      </p:sp>
      <p:pic>
        <p:nvPicPr>
          <p:cNvPr id="99" name="Google Shape;99;p18"/>
          <p:cNvPicPr preferRelativeResize="0"/>
          <p:nvPr/>
        </p:nvPicPr>
        <p:blipFill>
          <a:blip r:embed="rId6">
            <a:alphaModFix/>
          </a:blip>
          <a:stretch>
            <a:fillRect/>
          </a:stretch>
        </p:blipFill>
        <p:spPr>
          <a:xfrm rot="-1057567">
            <a:off x="955100" y="3005650"/>
            <a:ext cx="1089325" cy="1259425"/>
          </a:xfrm>
          <a:prstGeom prst="rect">
            <a:avLst/>
          </a:prstGeom>
          <a:noFill/>
          <a:ln>
            <a:noFill/>
          </a:ln>
        </p:spPr>
      </p:pic>
      <p:pic>
        <p:nvPicPr>
          <p:cNvPr id="100" name="Google Shape;100;p18"/>
          <p:cNvPicPr preferRelativeResize="0"/>
          <p:nvPr/>
        </p:nvPicPr>
        <p:blipFill>
          <a:blip r:embed="rId7">
            <a:alphaModFix/>
          </a:blip>
          <a:stretch>
            <a:fillRect/>
          </a:stretch>
        </p:blipFill>
        <p:spPr>
          <a:xfrm>
            <a:off x="902249" y="4784823"/>
            <a:ext cx="1588825" cy="6770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9"/>
          <p:cNvSpPr/>
          <p:nvPr/>
        </p:nvSpPr>
        <p:spPr>
          <a:xfrm>
            <a:off x="540750" y="499800"/>
            <a:ext cx="8062500" cy="58635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rgbClr val="28245F"/>
              </a:solidFill>
            </a:endParaRPr>
          </a:p>
        </p:txBody>
      </p:sp>
      <p:sp>
        <p:nvSpPr>
          <p:cNvPr id="106" name="Google Shape;106;p19"/>
          <p:cNvSpPr txBox="1">
            <a:spLocks noGrp="1"/>
          </p:cNvSpPr>
          <p:nvPr>
            <p:ph type="title"/>
          </p:nvPr>
        </p:nvSpPr>
        <p:spPr>
          <a:xfrm>
            <a:off x="2239125" y="581934"/>
            <a:ext cx="6133200" cy="122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28245F"/>
                </a:solidFill>
                <a:latin typeface="Delius"/>
                <a:ea typeface="Delius"/>
                <a:cs typeface="Delius"/>
                <a:sym typeface="Delius"/>
              </a:rPr>
              <a:t>Sponsorships &amp; Fundraising</a:t>
            </a:r>
            <a:endParaRPr b="1" dirty="0">
              <a:solidFill>
                <a:srgbClr val="28245F"/>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8245F"/>
                </a:solidFill>
              </a:rPr>
              <a:t>Fundraising is an essential part of your team’s journey to attend Global Finals. From finding community sponsors to hosting bake sales, we’ve put together a comprehensive list of fundraising activities and events for teams in the Global Finals Guide.</a:t>
            </a:r>
            <a:endParaRPr b="1" dirty="0">
              <a:solidFill>
                <a:srgbClr val="28245F"/>
              </a:solidFill>
              <a:latin typeface="Delius"/>
              <a:ea typeface="Delius"/>
              <a:cs typeface="Delius"/>
              <a:sym typeface="Delius"/>
            </a:endParaRPr>
          </a:p>
        </p:txBody>
      </p:sp>
      <p:pic>
        <p:nvPicPr>
          <p:cNvPr id="107" name="Google Shape;107;p19"/>
          <p:cNvPicPr preferRelativeResize="0"/>
          <p:nvPr/>
        </p:nvPicPr>
        <p:blipFill>
          <a:blip r:embed="rId4">
            <a:alphaModFix/>
          </a:blip>
          <a:stretch>
            <a:fillRect/>
          </a:stretch>
        </p:blipFill>
        <p:spPr>
          <a:xfrm>
            <a:off x="812500" y="684634"/>
            <a:ext cx="1288800" cy="1016800"/>
          </a:xfrm>
          <a:prstGeom prst="rect">
            <a:avLst/>
          </a:prstGeom>
          <a:noFill/>
          <a:ln>
            <a:noFill/>
          </a:ln>
        </p:spPr>
      </p:pic>
      <p:sp>
        <p:nvSpPr>
          <p:cNvPr id="108" name="Google Shape;108;p19"/>
          <p:cNvSpPr txBox="1"/>
          <p:nvPr/>
        </p:nvSpPr>
        <p:spPr>
          <a:xfrm>
            <a:off x="812251" y="1827161"/>
            <a:ext cx="7270500" cy="4531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Sponsorships</a:t>
            </a:r>
            <a:endParaRPr sz="1800" b="1" dirty="0">
              <a:solidFill>
                <a:srgbClr val="28245F"/>
              </a:solidFill>
              <a:latin typeface="Delius"/>
              <a:ea typeface="Delius"/>
              <a:cs typeface="Delius"/>
              <a:sym typeface="Delius"/>
            </a:endParaRPr>
          </a:p>
          <a:p>
            <a:pPr marL="457200" lvl="0" indent="-317500" algn="l" rtl="0">
              <a:lnSpc>
                <a:spcPct val="115000"/>
              </a:lnSpc>
              <a:spcBef>
                <a:spcPts val="0"/>
              </a:spcBef>
              <a:spcAft>
                <a:spcPts val="0"/>
              </a:spcAft>
              <a:buClr>
                <a:srgbClr val="28245F"/>
              </a:buClr>
              <a:buSzPts val="1400"/>
              <a:buFont typeface="Muli"/>
              <a:buChar char="●"/>
            </a:pPr>
            <a:r>
              <a:rPr lang="en" dirty="0">
                <a:solidFill>
                  <a:srgbClr val="28245F"/>
                </a:solidFill>
                <a:latin typeface="Muli"/>
                <a:ea typeface="Muli"/>
                <a:cs typeface="Muli"/>
                <a:sym typeface="Muli"/>
              </a:rPr>
              <a:t>T</a:t>
            </a:r>
            <a:r>
              <a:rPr lang="en" sz="1200" dirty="0">
                <a:solidFill>
                  <a:srgbClr val="28245F"/>
                </a:solidFill>
                <a:latin typeface="Muli"/>
                <a:ea typeface="Muli"/>
                <a:cs typeface="Muli"/>
                <a:sym typeface="Muli"/>
              </a:rPr>
              <a:t>o assist teams in gaining sponsors, helpful resources are available on the Global Finals website.</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Char char="●"/>
            </a:pPr>
            <a:r>
              <a:rPr lang="en" sz="1200" b="1" dirty="0">
                <a:solidFill>
                  <a:srgbClr val="28245F"/>
                </a:solidFill>
                <a:latin typeface="Muli"/>
                <a:ea typeface="Muli"/>
                <a:cs typeface="Muli"/>
                <a:sym typeface="Muli"/>
              </a:rPr>
              <a:t>Team Sponsor Pitch Presentation </a:t>
            </a:r>
            <a:r>
              <a:rPr lang="en" sz="1200" dirty="0">
                <a:solidFill>
                  <a:srgbClr val="28245F"/>
                </a:solidFill>
                <a:latin typeface="Muli"/>
                <a:ea typeface="Muli"/>
                <a:cs typeface="Muli"/>
                <a:sym typeface="Muli"/>
              </a:rPr>
              <a:t>is an editable PowerPoint that can be used to approach potential sponsors.</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Char char="●"/>
            </a:pPr>
            <a:r>
              <a:rPr lang="en" sz="1200" b="1" dirty="0">
                <a:solidFill>
                  <a:srgbClr val="28245F"/>
                </a:solidFill>
                <a:latin typeface="Muli"/>
                <a:ea typeface="Muli"/>
                <a:cs typeface="Muli"/>
                <a:sym typeface="Muli"/>
              </a:rPr>
              <a:t>Fundraising Template </a:t>
            </a:r>
            <a:r>
              <a:rPr lang="en" sz="1200" dirty="0">
                <a:solidFill>
                  <a:srgbClr val="28245F"/>
                </a:solidFill>
                <a:latin typeface="Muli"/>
                <a:ea typeface="Muli"/>
                <a:cs typeface="Muli"/>
                <a:sym typeface="Muli"/>
              </a:rPr>
              <a:t>is an editable letter that is an introduction letter to potential sponsors.</a:t>
            </a:r>
          </a:p>
          <a:p>
            <a:pPr marL="457200" lvl="0" indent="-304800">
              <a:lnSpc>
                <a:spcPct val="115000"/>
              </a:lnSpc>
              <a:buClr>
                <a:srgbClr val="28245F"/>
              </a:buClr>
              <a:buSzPts val="1200"/>
              <a:buChar char="●"/>
            </a:pPr>
            <a:r>
              <a:rPr lang="en" sz="1200" b="1" dirty="0">
                <a:solidFill>
                  <a:srgbClr val="28245F"/>
                </a:solidFill>
                <a:latin typeface="Muli"/>
                <a:ea typeface="Muli"/>
                <a:cs typeface="Muli"/>
                <a:sym typeface="Muli"/>
              </a:rPr>
              <a:t>Donors </a:t>
            </a:r>
            <a:r>
              <a:rPr lang="en-US" sz="1200" b="1" dirty="0">
                <a:solidFill>
                  <a:srgbClr val="28245F"/>
                </a:solidFill>
                <a:latin typeface="Muli"/>
                <a:ea typeface="Muli"/>
                <a:cs typeface="Muli"/>
                <a:sym typeface="Muli"/>
              </a:rPr>
              <a:t>can give to DI HQ on your team’s behalf.  </a:t>
            </a:r>
            <a:r>
              <a:rPr lang="en-US" sz="1200" dirty="0">
                <a:solidFill>
                  <a:srgbClr val="28245F"/>
                </a:solidFill>
                <a:latin typeface="Muli"/>
                <a:ea typeface="Muli"/>
                <a:cs typeface="Muli"/>
                <a:sym typeface="Muli"/>
              </a:rPr>
              <a:t>If your team is not affiliated with a school or organization that is a certified non-profit, donors can give to DI Inc (a 501c3) and their donations will be applied to your team’s registration fee balance. For details see </a:t>
            </a:r>
            <a:r>
              <a:rPr lang="en-US" sz="1200" b="1" dirty="0">
                <a:hlinkClick r:id="rId5"/>
              </a:rPr>
              <a:t>https://www.globalfinals.org/sponsor-a-team/</a:t>
            </a:r>
            <a:r>
              <a:rPr lang="en-US" sz="1200" b="1" dirty="0"/>
              <a:t>.</a:t>
            </a:r>
            <a:endParaRPr sz="1200" b="1" dirty="0">
              <a:solidFill>
                <a:srgbClr val="28245F"/>
              </a:solidFill>
              <a:latin typeface="Muli"/>
              <a:ea typeface="Muli"/>
              <a:cs typeface="Muli"/>
              <a:sym typeface="Muli"/>
            </a:endParaRPr>
          </a:p>
          <a:p>
            <a:pPr>
              <a:lnSpc>
                <a:spcPct val="115000"/>
              </a:lnSpc>
            </a:pPr>
            <a:r>
              <a:rPr lang="en-US" sz="1800" b="1" dirty="0">
                <a:solidFill>
                  <a:srgbClr val="28245F"/>
                </a:solidFill>
                <a:latin typeface="Delius"/>
                <a:ea typeface="Delius"/>
                <a:cs typeface="Delius"/>
                <a:sym typeface="Delius"/>
              </a:rPr>
              <a:t>Need-Based Financial Assistance</a:t>
            </a:r>
          </a:p>
          <a:p>
            <a:pPr marL="285750" lvl="0" indent="-285750" algn="l" rtl="0">
              <a:lnSpc>
                <a:spcPct val="115000"/>
              </a:lnSpc>
              <a:spcBef>
                <a:spcPts val="0"/>
              </a:spcBef>
              <a:spcAft>
                <a:spcPts val="0"/>
              </a:spcAft>
              <a:buFont typeface="Arial" panose="020B0604020202020204" pitchFamily="34" charset="0"/>
              <a:buChar char="•"/>
            </a:pPr>
            <a:r>
              <a:rPr lang="en-US" sz="1200" dirty="0">
                <a:solidFill>
                  <a:srgbClr val="28245F"/>
                </a:solidFill>
                <a:latin typeface="Muli" panose="020B0604020202020204" charset="0"/>
                <a:ea typeface="Delius"/>
                <a:cs typeface="Delius"/>
                <a:sym typeface="Delius"/>
              </a:rPr>
              <a:t>In an effort to assist teams in affording the opportunity to attend Global Finals 2019, DI has established a small assistance fund for teams that show need. </a:t>
            </a:r>
          </a:p>
          <a:p>
            <a:pPr marL="285750" lvl="0" indent="-285750">
              <a:lnSpc>
                <a:spcPct val="115000"/>
              </a:lnSpc>
              <a:buFont typeface="Arial" panose="020B0604020202020204" pitchFamily="34" charset="0"/>
              <a:buChar char="•"/>
            </a:pPr>
            <a:r>
              <a:rPr lang="en-US" sz="1200" dirty="0">
                <a:solidFill>
                  <a:srgbClr val="28245F"/>
                </a:solidFill>
                <a:latin typeface="Muli" panose="020B0604020202020204" charset="0"/>
                <a:ea typeface="Delius"/>
                <a:cs typeface="Delius"/>
                <a:sym typeface="Delius"/>
              </a:rPr>
              <a:t>More information and the application are available at </a:t>
            </a:r>
            <a:r>
              <a:rPr lang="en-US" sz="1200" b="1" dirty="0">
                <a:latin typeface="Muli" panose="020B0604020202020204" charset="0"/>
                <a:hlinkClick r:id="rId6"/>
              </a:rPr>
              <a:t>https://www.globalfinals.org/team-resources/</a:t>
            </a:r>
            <a:endParaRPr sz="1200" b="1" dirty="0">
              <a:solidFill>
                <a:srgbClr val="28245F"/>
              </a:solidFill>
              <a:latin typeface="Muli" panose="020B0604020202020204" charset="0"/>
              <a:ea typeface="Delius"/>
              <a:cs typeface="Delius"/>
              <a:sym typeface="Delius"/>
            </a:endParaRPr>
          </a:p>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Fundraising</a:t>
            </a:r>
            <a:endParaRPr sz="1800"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Fundraising events are another way that your team can consider getting additional support. </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The Global Finals Guide has a comprehensive list of great ideas your Team can</a:t>
            </a:r>
            <a:br>
              <a:rPr lang="en" sz="1200" dirty="0">
                <a:solidFill>
                  <a:srgbClr val="28245F"/>
                </a:solidFill>
                <a:latin typeface="Muli"/>
                <a:ea typeface="Muli"/>
                <a:cs typeface="Muli"/>
                <a:sym typeface="Muli"/>
              </a:rPr>
            </a:br>
            <a:r>
              <a:rPr lang="en" sz="1200" dirty="0">
                <a:solidFill>
                  <a:srgbClr val="28245F"/>
                </a:solidFill>
                <a:latin typeface="Muli"/>
                <a:ea typeface="Muli"/>
                <a:cs typeface="Muli"/>
                <a:sym typeface="Muli"/>
              </a:rPr>
              <a:t>implement to raise financial support.</a:t>
            </a:r>
            <a:endParaRPr sz="1200" dirty="0">
              <a:solidFill>
                <a:srgbClr val="28245F"/>
              </a:solidFill>
              <a:latin typeface="Muli"/>
              <a:ea typeface="Muli"/>
              <a:cs typeface="Muli"/>
              <a:sym typeface="Mul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0"/>
          <p:cNvSpPr/>
          <p:nvPr/>
        </p:nvSpPr>
        <p:spPr>
          <a:xfrm>
            <a:off x="540750" y="471500"/>
            <a:ext cx="8062500" cy="59184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txBox="1">
            <a:spLocks noGrp="1"/>
          </p:cNvSpPr>
          <p:nvPr>
            <p:ph type="title"/>
          </p:nvPr>
        </p:nvSpPr>
        <p:spPr>
          <a:xfrm>
            <a:off x="2730375" y="807900"/>
            <a:ext cx="5295900" cy="13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Team Registration</a:t>
            </a:r>
            <a:endParaRPr b="1">
              <a:solidFill>
                <a:srgbClr val="28245F"/>
              </a:solidFill>
              <a:latin typeface="Delius"/>
              <a:ea typeface="Delius"/>
              <a:cs typeface="Delius"/>
              <a:sym typeface="Delius"/>
            </a:endParaRPr>
          </a:p>
          <a:p>
            <a:pPr marL="0" lvl="0" indent="0" algn="l" rtl="0">
              <a:lnSpc>
                <a:spcPct val="115000"/>
              </a:lnSpc>
              <a:spcBef>
                <a:spcPts val="0"/>
              </a:spcBef>
              <a:spcAft>
                <a:spcPts val="0"/>
              </a:spcAft>
              <a:buClr>
                <a:schemeClr val="dk1"/>
              </a:buClr>
              <a:buSzPts val="1100"/>
              <a:buFont typeface="Arial"/>
              <a:buNone/>
            </a:pPr>
            <a:r>
              <a:rPr lang="en" sz="1200">
                <a:solidFill>
                  <a:srgbClr val="28245F"/>
                </a:solidFill>
                <a:latin typeface="Muli"/>
                <a:ea typeface="Muli"/>
                <a:cs typeface="Muli"/>
                <a:sym typeface="Muli"/>
              </a:rPr>
              <a:t>The Global Finals event registration fee will allow each team to participate in a Global Finals unlike any before. Each team will be able to register unlimited supporters and choose the food and lodging accommodations that best suit their individual needs. </a:t>
            </a:r>
            <a:endParaRPr b="1">
              <a:solidFill>
                <a:srgbClr val="28245F"/>
              </a:solidFill>
              <a:latin typeface="Muli"/>
              <a:ea typeface="Muli"/>
              <a:cs typeface="Muli"/>
              <a:sym typeface="Muli"/>
            </a:endParaRPr>
          </a:p>
        </p:txBody>
      </p:sp>
      <p:sp>
        <p:nvSpPr>
          <p:cNvPr id="118" name="Google Shape;118;p20"/>
          <p:cNvSpPr txBox="1"/>
          <p:nvPr/>
        </p:nvSpPr>
        <p:spPr>
          <a:xfrm>
            <a:off x="1081700" y="2622550"/>
            <a:ext cx="6902700" cy="306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dirty="0">
                <a:solidFill>
                  <a:srgbClr val="28245F"/>
                </a:solidFill>
                <a:latin typeface="Delius"/>
                <a:ea typeface="Delius"/>
                <a:cs typeface="Delius"/>
                <a:sym typeface="Delius"/>
              </a:rPr>
              <a:t>Pricing</a:t>
            </a:r>
            <a:endParaRPr sz="1800" b="1" dirty="0">
              <a:solidFill>
                <a:srgbClr val="28245F"/>
              </a:solidFill>
              <a:latin typeface="Delius"/>
              <a:ea typeface="Delius"/>
              <a:cs typeface="Delius"/>
              <a:sym typeface="Delius"/>
            </a:endParaRPr>
          </a:p>
          <a:p>
            <a:pPr marL="457200" lvl="0" indent="-304800" algn="l" rtl="0">
              <a:lnSpc>
                <a:spcPct val="115000"/>
              </a:lnSpc>
              <a:spcBef>
                <a:spcPts val="0"/>
              </a:spcBef>
              <a:spcAft>
                <a:spcPts val="0"/>
              </a:spcAft>
              <a:buClr>
                <a:srgbClr val="28245F"/>
              </a:buClr>
              <a:buSzPts val="1200"/>
              <a:buChar char="●"/>
            </a:pPr>
            <a:r>
              <a:rPr lang="en" sz="1200" b="1" dirty="0">
                <a:solidFill>
                  <a:srgbClr val="28245F"/>
                </a:solidFill>
                <a:latin typeface="Muli"/>
                <a:ea typeface="Muli"/>
                <a:cs typeface="Muli"/>
                <a:sym typeface="Muli"/>
              </a:rPr>
              <a:t>Price Per Team is $5,500 with a deposit of $1,500 due within two weeks of the team’s Affiliate Tournament, which is April 13</a:t>
            </a:r>
            <a:r>
              <a:rPr lang="en" sz="1200" b="1" baseline="30000" dirty="0">
                <a:solidFill>
                  <a:srgbClr val="28245F"/>
                </a:solidFill>
                <a:latin typeface="Muli"/>
                <a:ea typeface="Muli"/>
                <a:cs typeface="Muli"/>
                <a:sym typeface="Muli"/>
              </a:rPr>
              <a:t>th</a:t>
            </a:r>
            <a:r>
              <a:rPr lang="en" sz="1200" b="1" dirty="0">
                <a:solidFill>
                  <a:srgbClr val="28245F"/>
                </a:solidFill>
                <a:latin typeface="Muli"/>
                <a:ea typeface="Muli"/>
                <a:cs typeface="Muli"/>
                <a:sym typeface="Muli"/>
              </a:rPr>
              <a:t> for Maryland.</a:t>
            </a:r>
          </a:p>
          <a:p>
            <a:pPr marL="457200" lvl="0" indent="-304800" algn="l" rtl="0">
              <a:lnSpc>
                <a:spcPct val="115000"/>
              </a:lnSpc>
              <a:spcBef>
                <a:spcPts val="0"/>
              </a:spcBef>
              <a:spcAft>
                <a:spcPts val="0"/>
              </a:spcAft>
              <a:buClr>
                <a:srgbClr val="28245F"/>
              </a:buClr>
              <a:buSzPts val="1200"/>
              <a:buChar char="●"/>
            </a:pPr>
            <a:endParaRPr sz="1200" dirty="0">
              <a:solidFill>
                <a:srgbClr val="28245F"/>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8245F"/>
                </a:solidFill>
              </a:rPr>
              <a:t>Registration fees include:</a:t>
            </a:r>
            <a:endParaRPr sz="1200" dirty="0">
              <a:solidFill>
                <a:srgbClr val="28245F"/>
              </a:solidFill>
            </a:endParaRPr>
          </a:p>
          <a:p>
            <a:pPr marL="457200" lvl="0" indent="-304800" algn="l" rtl="0">
              <a:lnSpc>
                <a:spcPct val="115000"/>
              </a:lnSpc>
              <a:spcBef>
                <a:spcPts val="0"/>
              </a:spcBef>
              <a:spcAft>
                <a:spcPts val="0"/>
              </a:spcAft>
              <a:buClr>
                <a:srgbClr val="28245F"/>
              </a:buClr>
              <a:buSzPts val="1200"/>
              <a:buFont typeface="Muli"/>
              <a:buChar char="●"/>
            </a:pPr>
            <a:r>
              <a:rPr lang="en" sz="1200" b="1" dirty="0">
                <a:solidFill>
                  <a:srgbClr val="28245F"/>
                </a:solidFill>
                <a:latin typeface="Muli"/>
                <a:ea typeface="Muli"/>
                <a:cs typeface="Muli"/>
                <a:sym typeface="Muli"/>
              </a:rPr>
              <a:t>Unlimited credentials per Team</a:t>
            </a:r>
            <a:endParaRPr sz="1200" b="1"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Char char="●"/>
            </a:pPr>
            <a:r>
              <a:rPr lang="en" sz="1200" dirty="0">
                <a:solidFill>
                  <a:srgbClr val="28245F"/>
                </a:solidFill>
                <a:latin typeface="Muli"/>
                <a:ea typeface="Muli"/>
                <a:cs typeface="Muli"/>
                <a:sym typeface="Muli"/>
              </a:rPr>
              <a:t>Guarantee</a:t>
            </a:r>
            <a:r>
              <a:rPr lang="en" sz="1200" b="1" dirty="0">
                <a:solidFill>
                  <a:srgbClr val="28245F"/>
                </a:solidFill>
                <a:latin typeface="Muli"/>
                <a:ea typeface="Muli"/>
                <a:cs typeface="Muli"/>
                <a:sym typeface="Muli"/>
              </a:rPr>
              <a:t> </a:t>
            </a:r>
            <a:r>
              <a:rPr lang="en" sz="1200" dirty="0">
                <a:solidFill>
                  <a:srgbClr val="28245F"/>
                </a:solidFill>
                <a:latin typeface="Muli"/>
                <a:ea typeface="Muli"/>
                <a:cs typeface="Muli"/>
                <a:sym typeface="Muli"/>
              </a:rPr>
              <a:t>of </a:t>
            </a:r>
            <a:r>
              <a:rPr lang="en" sz="1200" b="1" dirty="0">
                <a:solidFill>
                  <a:srgbClr val="28245F"/>
                </a:solidFill>
                <a:latin typeface="Muli"/>
                <a:ea typeface="Muli"/>
                <a:cs typeface="Muli"/>
                <a:sym typeface="Muli"/>
              </a:rPr>
              <a:t>up to 10 tickets for Welcome Ceremony and Closing Celebration</a:t>
            </a:r>
            <a:r>
              <a:rPr lang="en" sz="1200" dirty="0">
                <a:solidFill>
                  <a:srgbClr val="28245F"/>
                </a:solidFill>
                <a:latin typeface="Muli"/>
                <a:ea typeface="Muli"/>
                <a:cs typeface="Muli"/>
                <a:sym typeface="Muli"/>
              </a:rPr>
              <a:t>, </a:t>
            </a:r>
            <a:br>
              <a:rPr lang="en" sz="1200" dirty="0">
                <a:solidFill>
                  <a:srgbClr val="28245F"/>
                </a:solidFill>
                <a:latin typeface="Muli"/>
                <a:ea typeface="Muli"/>
                <a:cs typeface="Muli"/>
                <a:sym typeface="Muli"/>
              </a:rPr>
            </a:br>
            <a:r>
              <a:rPr lang="en" sz="1200" dirty="0">
                <a:solidFill>
                  <a:srgbClr val="28245F"/>
                </a:solidFill>
                <a:latin typeface="Muli"/>
                <a:ea typeface="Muli"/>
                <a:cs typeface="Muli"/>
                <a:sym typeface="Muli"/>
              </a:rPr>
              <a:t>with overflow viewing available.</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Full participation in Team Challenge &amp; Instant Challenge portions</a:t>
            </a:r>
            <a:endParaRPr sz="1200"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Char char="●"/>
            </a:pPr>
            <a:r>
              <a:rPr lang="en" sz="1200" dirty="0">
                <a:solidFill>
                  <a:srgbClr val="28245F"/>
                </a:solidFill>
                <a:latin typeface="Muli"/>
                <a:ea typeface="Muli"/>
                <a:cs typeface="Muli"/>
                <a:sym typeface="Muli"/>
              </a:rPr>
              <a:t>Individual </a:t>
            </a:r>
            <a:r>
              <a:rPr lang="en" sz="1200" b="1" dirty="0">
                <a:solidFill>
                  <a:srgbClr val="28245F"/>
                </a:solidFill>
                <a:latin typeface="Muli"/>
                <a:ea typeface="Muli"/>
                <a:cs typeface="Muli"/>
                <a:sym typeface="Muli"/>
              </a:rPr>
              <a:t>Prop Storage Exhibit Space</a:t>
            </a:r>
            <a:endParaRPr sz="1200" b="1"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b="1" dirty="0">
                <a:solidFill>
                  <a:srgbClr val="28245F"/>
                </a:solidFill>
                <a:latin typeface="Muli"/>
                <a:ea typeface="Muli"/>
                <a:cs typeface="Muli"/>
                <a:sym typeface="Muli"/>
              </a:rPr>
              <a:t>Free Workshops</a:t>
            </a:r>
            <a:endParaRPr sz="1200" b="1" dirty="0">
              <a:solidFill>
                <a:srgbClr val="28245F"/>
              </a:solidFill>
              <a:latin typeface="Muli"/>
              <a:ea typeface="Muli"/>
              <a:cs typeface="Muli"/>
              <a:sym typeface="Muli"/>
            </a:endParaRPr>
          </a:p>
          <a:p>
            <a:pPr marL="457200" lvl="0" indent="-304800" algn="l" rtl="0">
              <a:lnSpc>
                <a:spcPct val="115000"/>
              </a:lnSpc>
              <a:spcBef>
                <a:spcPts val="0"/>
              </a:spcBef>
              <a:spcAft>
                <a:spcPts val="0"/>
              </a:spcAft>
              <a:buClr>
                <a:srgbClr val="28245F"/>
              </a:buClr>
              <a:buSzPts val="1200"/>
              <a:buFont typeface="Muli"/>
              <a:buChar char="●"/>
            </a:pPr>
            <a:r>
              <a:rPr lang="en" sz="1200" dirty="0">
                <a:solidFill>
                  <a:srgbClr val="28245F"/>
                </a:solidFill>
                <a:latin typeface="Muli"/>
                <a:ea typeface="Muli"/>
                <a:cs typeface="Muli"/>
                <a:sym typeface="Muli"/>
              </a:rPr>
              <a:t>Daily &amp; Nightly Special Events throughout the week</a:t>
            </a:r>
            <a:endParaRPr sz="1200" b="1" dirty="0">
              <a:solidFill>
                <a:srgbClr val="28245F"/>
              </a:solidFill>
              <a:latin typeface="Muli"/>
              <a:ea typeface="Muli"/>
              <a:cs typeface="Muli"/>
              <a:sym typeface="Muli"/>
            </a:endParaRPr>
          </a:p>
        </p:txBody>
      </p:sp>
      <p:pic>
        <p:nvPicPr>
          <p:cNvPr id="119" name="Google Shape;119;p20"/>
          <p:cNvPicPr preferRelativeResize="0"/>
          <p:nvPr/>
        </p:nvPicPr>
        <p:blipFill>
          <a:blip r:embed="rId4">
            <a:alphaModFix/>
          </a:blip>
          <a:stretch>
            <a:fillRect/>
          </a:stretch>
        </p:blipFill>
        <p:spPr>
          <a:xfrm>
            <a:off x="1081699" y="1010624"/>
            <a:ext cx="1563875" cy="1169775"/>
          </a:xfrm>
          <a:prstGeom prst="rect">
            <a:avLst/>
          </a:prstGeom>
          <a:noFill/>
          <a:ln>
            <a:noFill/>
          </a:ln>
        </p:spPr>
      </p:pic>
      <p:grpSp>
        <p:nvGrpSpPr>
          <p:cNvPr id="120" name="Google Shape;120;p20"/>
          <p:cNvGrpSpPr/>
          <p:nvPr/>
        </p:nvGrpSpPr>
        <p:grpSpPr>
          <a:xfrm>
            <a:off x="7267006" y="4967226"/>
            <a:ext cx="1631490" cy="1615320"/>
            <a:chOff x="6716825" y="4250025"/>
            <a:chExt cx="2330700" cy="2307600"/>
          </a:xfrm>
        </p:grpSpPr>
        <p:sp>
          <p:nvSpPr>
            <p:cNvPr id="121" name="Google Shape;121;p20"/>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20"/>
            <p:cNvPicPr preferRelativeResize="0"/>
            <p:nvPr/>
          </p:nvPicPr>
          <p:blipFill>
            <a:blip r:embed="rId5">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1"/>
          <p:cNvSpPr/>
          <p:nvPr/>
        </p:nvSpPr>
        <p:spPr>
          <a:xfrm>
            <a:off x="540750" y="464525"/>
            <a:ext cx="8062500" cy="5877300"/>
          </a:xfrm>
          <a:prstGeom prst="rect">
            <a:avLst/>
          </a:prstGeom>
          <a:solidFill>
            <a:schemeClr val="lt2"/>
          </a:solidFill>
          <a:ln w="9525" cap="flat" cmpd="sng">
            <a:solidFill>
              <a:srgbClr val="2824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txBox="1">
            <a:spLocks noGrp="1"/>
          </p:cNvSpPr>
          <p:nvPr>
            <p:ph type="title"/>
          </p:nvPr>
        </p:nvSpPr>
        <p:spPr>
          <a:xfrm>
            <a:off x="3374450" y="715975"/>
            <a:ext cx="3028800" cy="4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8245F"/>
                </a:solidFill>
                <a:latin typeface="Delius"/>
                <a:ea typeface="Delius"/>
                <a:cs typeface="Delius"/>
                <a:sym typeface="Delius"/>
              </a:rPr>
              <a:t>Payment Process</a:t>
            </a:r>
            <a:endParaRPr b="1">
              <a:solidFill>
                <a:srgbClr val="28245F"/>
              </a:solidFill>
              <a:latin typeface="Delius"/>
              <a:ea typeface="Delius"/>
              <a:cs typeface="Delius"/>
              <a:sym typeface="Delius"/>
            </a:endParaRPr>
          </a:p>
        </p:txBody>
      </p:sp>
      <p:sp>
        <p:nvSpPr>
          <p:cNvPr id="129" name="Google Shape;129;p21"/>
          <p:cNvSpPr txBox="1"/>
          <p:nvPr/>
        </p:nvSpPr>
        <p:spPr>
          <a:xfrm>
            <a:off x="1585400" y="1412350"/>
            <a:ext cx="6656400" cy="490173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Step 1</a:t>
            </a:r>
            <a:endParaRPr sz="1800"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Affiliate Directors certify eligible teams to attend Global Finals.</a:t>
            </a:r>
            <a:br>
              <a:rPr lang="en" sz="1200" dirty="0">
                <a:solidFill>
                  <a:srgbClr val="28245F"/>
                </a:solidFill>
              </a:rPr>
            </a:br>
            <a:endParaRPr sz="800" dirty="0">
              <a:solidFill>
                <a:srgbClr val="28245F"/>
              </a:solidFill>
            </a:endParaRPr>
          </a:p>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Step 2</a:t>
            </a:r>
            <a:endParaRPr sz="1800"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Team Managers receive an email which will direct them to accept or decline their invitation to Global Finals.</a:t>
            </a:r>
            <a:br>
              <a:rPr lang="en" sz="1200" dirty="0">
                <a:solidFill>
                  <a:srgbClr val="28245F"/>
                </a:solidFill>
              </a:rPr>
            </a:br>
            <a:endParaRPr sz="800" dirty="0">
              <a:solidFill>
                <a:srgbClr val="28245F"/>
              </a:solidFill>
            </a:endParaRPr>
          </a:p>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Step 3</a:t>
            </a:r>
            <a:endParaRPr sz="1800"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Team Managers register online and pay a $1,500 deposit. This must be completed </a:t>
            </a:r>
            <a:r>
              <a:rPr lang="en-US" sz="1200" dirty="0">
                <a:solidFill>
                  <a:srgbClr val="28245F"/>
                </a:solidFill>
                <a:latin typeface="Muli"/>
                <a:ea typeface="Muli"/>
                <a:cs typeface="Muli"/>
                <a:sym typeface="Muli"/>
              </a:rPr>
              <a:t>by April 13</a:t>
            </a:r>
            <a:r>
              <a:rPr lang="en-US" sz="1200" baseline="30000" dirty="0">
                <a:solidFill>
                  <a:srgbClr val="28245F"/>
                </a:solidFill>
                <a:latin typeface="Muli"/>
                <a:ea typeface="Muli"/>
                <a:cs typeface="Muli"/>
                <a:sym typeface="Muli"/>
              </a:rPr>
              <a:t>th</a:t>
            </a:r>
            <a:r>
              <a:rPr lang="en-US" sz="1200" dirty="0">
                <a:solidFill>
                  <a:srgbClr val="28245F"/>
                </a:solidFill>
                <a:latin typeface="Muli"/>
                <a:ea typeface="Muli"/>
                <a:cs typeface="Muli"/>
                <a:sym typeface="Muli"/>
              </a:rPr>
              <a:t> for Maryland teams</a:t>
            </a:r>
            <a:r>
              <a:rPr lang="en" sz="1200" dirty="0">
                <a:solidFill>
                  <a:srgbClr val="28245F"/>
                </a:solidFill>
                <a:latin typeface="Muli"/>
                <a:ea typeface="Muli"/>
                <a:cs typeface="Muli"/>
                <a:sym typeface="Muli"/>
              </a:rPr>
              <a:t>. A balance is permitted to be carried to the event, but registrations paid in full by May 1 will be eligible for express registration on-site.</a:t>
            </a:r>
            <a:br>
              <a:rPr lang="en" sz="1200" dirty="0">
                <a:solidFill>
                  <a:srgbClr val="28245F"/>
                </a:solidFill>
              </a:rPr>
            </a:br>
            <a:endParaRPr sz="800" dirty="0">
              <a:solidFill>
                <a:srgbClr val="28245F"/>
              </a:solidFill>
            </a:endParaRPr>
          </a:p>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Step 4</a:t>
            </a:r>
            <a:endParaRPr sz="1800"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The deadline for Team Managers to register names of all Global Finals attendees is May 1, 11:59 p.m. EST. Please note that any additional attendees who register after May 1 will be able to register on-site with a valid ID and Team Number for a $25 processing fee.</a:t>
            </a:r>
            <a:br>
              <a:rPr lang="en" sz="1200" dirty="0">
                <a:solidFill>
                  <a:srgbClr val="28245F"/>
                </a:solidFill>
              </a:rPr>
            </a:br>
            <a:endParaRPr sz="800" dirty="0">
              <a:solidFill>
                <a:srgbClr val="28245F"/>
              </a:solidFill>
            </a:endParaRPr>
          </a:p>
          <a:p>
            <a:pPr marL="0" lvl="0" indent="0" algn="l" rtl="0">
              <a:lnSpc>
                <a:spcPct val="115000"/>
              </a:lnSpc>
              <a:spcBef>
                <a:spcPts val="0"/>
              </a:spcBef>
              <a:spcAft>
                <a:spcPts val="0"/>
              </a:spcAft>
              <a:buNone/>
            </a:pPr>
            <a:r>
              <a:rPr lang="en" sz="1800" b="1" dirty="0">
                <a:solidFill>
                  <a:srgbClr val="28245F"/>
                </a:solidFill>
                <a:latin typeface="Delius"/>
                <a:ea typeface="Delius"/>
                <a:cs typeface="Delius"/>
                <a:sym typeface="Delius"/>
              </a:rPr>
              <a:t>Step 5</a:t>
            </a:r>
            <a:endParaRPr sz="1800" b="1" dirty="0">
              <a:solidFill>
                <a:srgbClr val="28245F"/>
              </a:solidFill>
              <a:latin typeface="Delius"/>
              <a:ea typeface="Delius"/>
              <a:cs typeface="Delius"/>
              <a:sym typeface="Delius"/>
            </a:endParaRPr>
          </a:p>
          <a:p>
            <a:pPr marL="0" lvl="0" indent="0" algn="l" rtl="0">
              <a:lnSpc>
                <a:spcPct val="115000"/>
              </a:lnSpc>
              <a:spcBef>
                <a:spcPts val="0"/>
              </a:spcBef>
              <a:spcAft>
                <a:spcPts val="0"/>
              </a:spcAft>
              <a:buNone/>
            </a:pPr>
            <a:r>
              <a:rPr lang="en" sz="1200" dirty="0">
                <a:solidFill>
                  <a:srgbClr val="28245F"/>
                </a:solidFill>
                <a:latin typeface="Muli"/>
                <a:ea typeface="Muli"/>
                <a:cs typeface="Muli"/>
                <a:sym typeface="Muli"/>
              </a:rPr>
              <a:t>Download and complete online forms and bring them to Global Finals. You must have a consent form to receive a credential. </a:t>
            </a:r>
            <a:br>
              <a:rPr lang="en" sz="1200" dirty="0">
                <a:solidFill>
                  <a:srgbClr val="28245F"/>
                </a:solidFill>
                <a:latin typeface="Muli"/>
                <a:ea typeface="Muli"/>
                <a:cs typeface="Muli"/>
                <a:sym typeface="Muli"/>
              </a:rPr>
            </a:br>
            <a:r>
              <a:rPr lang="en" sz="1200" b="1" dirty="0">
                <a:solidFill>
                  <a:srgbClr val="28245F"/>
                </a:solidFill>
                <a:latin typeface="Muli"/>
                <a:ea typeface="Muli"/>
                <a:cs typeface="Muli"/>
                <a:sym typeface="Muli"/>
              </a:rPr>
              <a:t>Use the Forms Checklist in the Global Finals Guide.</a:t>
            </a:r>
            <a:endParaRPr sz="1200" b="1" dirty="0">
              <a:solidFill>
                <a:srgbClr val="28245F"/>
              </a:solidFill>
              <a:latin typeface="Muli"/>
              <a:ea typeface="Muli"/>
              <a:cs typeface="Muli"/>
              <a:sym typeface="Muli"/>
            </a:endParaRPr>
          </a:p>
        </p:txBody>
      </p:sp>
      <p:pic>
        <p:nvPicPr>
          <p:cNvPr id="130" name="Google Shape;130;p21"/>
          <p:cNvPicPr preferRelativeResize="0"/>
          <p:nvPr/>
        </p:nvPicPr>
        <p:blipFill>
          <a:blip r:embed="rId4">
            <a:alphaModFix/>
          </a:blip>
          <a:stretch>
            <a:fillRect/>
          </a:stretch>
        </p:blipFill>
        <p:spPr>
          <a:xfrm>
            <a:off x="2740750" y="715974"/>
            <a:ext cx="633712" cy="635600"/>
          </a:xfrm>
          <a:prstGeom prst="rect">
            <a:avLst/>
          </a:prstGeom>
          <a:noFill/>
          <a:ln>
            <a:noFill/>
          </a:ln>
        </p:spPr>
      </p:pic>
      <p:pic>
        <p:nvPicPr>
          <p:cNvPr id="131" name="Google Shape;131;p21"/>
          <p:cNvPicPr preferRelativeResize="0"/>
          <p:nvPr/>
        </p:nvPicPr>
        <p:blipFill>
          <a:blip r:embed="rId5">
            <a:alphaModFix/>
          </a:blip>
          <a:stretch>
            <a:fillRect/>
          </a:stretch>
        </p:blipFill>
        <p:spPr>
          <a:xfrm>
            <a:off x="852677" y="4123691"/>
            <a:ext cx="713475" cy="750409"/>
          </a:xfrm>
          <a:prstGeom prst="rect">
            <a:avLst/>
          </a:prstGeom>
          <a:noFill/>
          <a:ln>
            <a:noFill/>
          </a:ln>
        </p:spPr>
      </p:pic>
      <p:pic>
        <p:nvPicPr>
          <p:cNvPr id="132" name="Google Shape;132;p21"/>
          <p:cNvPicPr preferRelativeResize="0"/>
          <p:nvPr/>
        </p:nvPicPr>
        <p:blipFill>
          <a:blip r:embed="rId6">
            <a:alphaModFix/>
          </a:blip>
          <a:stretch>
            <a:fillRect/>
          </a:stretch>
        </p:blipFill>
        <p:spPr>
          <a:xfrm>
            <a:off x="935587" y="5292750"/>
            <a:ext cx="547650" cy="695675"/>
          </a:xfrm>
          <a:prstGeom prst="rect">
            <a:avLst/>
          </a:prstGeom>
          <a:noFill/>
          <a:ln>
            <a:noFill/>
          </a:ln>
        </p:spPr>
      </p:pic>
      <p:pic>
        <p:nvPicPr>
          <p:cNvPr id="133" name="Google Shape;133;p21"/>
          <p:cNvPicPr preferRelativeResize="0"/>
          <p:nvPr/>
        </p:nvPicPr>
        <p:blipFill>
          <a:blip r:embed="rId7">
            <a:alphaModFix/>
          </a:blip>
          <a:stretch>
            <a:fillRect/>
          </a:stretch>
        </p:blipFill>
        <p:spPr>
          <a:xfrm>
            <a:off x="776475" y="3217378"/>
            <a:ext cx="713475" cy="547896"/>
          </a:xfrm>
          <a:prstGeom prst="rect">
            <a:avLst/>
          </a:prstGeom>
          <a:noFill/>
          <a:ln>
            <a:noFill/>
          </a:ln>
        </p:spPr>
      </p:pic>
      <p:pic>
        <p:nvPicPr>
          <p:cNvPr id="134" name="Google Shape;134;p21"/>
          <p:cNvPicPr preferRelativeResize="0"/>
          <p:nvPr/>
        </p:nvPicPr>
        <p:blipFill>
          <a:blip r:embed="rId8">
            <a:alphaModFix/>
          </a:blip>
          <a:stretch>
            <a:fillRect/>
          </a:stretch>
        </p:blipFill>
        <p:spPr>
          <a:xfrm>
            <a:off x="902300" y="2375745"/>
            <a:ext cx="461825" cy="635605"/>
          </a:xfrm>
          <a:prstGeom prst="rect">
            <a:avLst/>
          </a:prstGeom>
          <a:noFill/>
          <a:ln>
            <a:noFill/>
          </a:ln>
        </p:spPr>
      </p:pic>
      <p:pic>
        <p:nvPicPr>
          <p:cNvPr id="135" name="Google Shape;135;p21"/>
          <p:cNvPicPr preferRelativeResize="0"/>
          <p:nvPr/>
        </p:nvPicPr>
        <p:blipFill>
          <a:blip r:embed="rId9">
            <a:alphaModFix/>
          </a:blip>
          <a:stretch>
            <a:fillRect/>
          </a:stretch>
        </p:blipFill>
        <p:spPr>
          <a:xfrm>
            <a:off x="978500" y="1587324"/>
            <a:ext cx="461830" cy="499500"/>
          </a:xfrm>
          <a:prstGeom prst="rect">
            <a:avLst/>
          </a:prstGeom>
          <a:noFill/>
          <a:ln>
            <a:noFill/>
          </a:ln>
        </p:spPr>
      </p:pic>
      <p:grpSp>
        <p:nvGrpSpPr>
          <p:cNvPr id="136" name="Google Shape;136;p21"/>
          <p:cNvGrpSpPr/>
          <p:nvPr/>
        </p:nvGrpSpPr>
        <p:grpSpPr>
          <a:xfrm>
            <a:off x="6894565" y="543914"/>
            <a:ext cx="1631490" cy="1615320"/>
            <a:chOff x="6716825" y="4250025"/>
            <a:chExt cx="2330700" cy="2307600"/>
          </a:xfrm>
        </p:grpSpPr>
        <p:sp>
          <p:nvSpPr>
            <p:cNvPr id="137" name="Google Shape;137;p21"/>
            <p:cNvSpPr/>
            <p:nvPr/>
          </p:nvSpPr>
          <p:spPr>
            <a:xfrm>
              <a:off x="6716825" y="4250025"/>
              <a:ext cx="2330700" cy="2307600"/>
            </a:xfrm>
            <a:prstGeom prst="ellipse">
              <a:avLst/>
            </a:prstGeom>
            <a:solidFill>
              <a:srgbClr val="282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21"/>
            <p:cNvPicPr preferRelativeResize="0"/>
            <p:nvPr/>
          </p:nvPicPr>
          <p:blipFill>
            <a:blip r:embed="rId10">
              <a:alphaModFix/>
            </a:blip>
            <a:stretch>
              <a:fillRect/>
            </a:stretch>
          </p:blipFill>
          <p:spPr>
            <a:xfrm>
              <a:off x="6903400" y="4420875"/>
              <a:ext cx="2003900" cy="2003900"/>
            </a:xfrm>
            <a:prstGeom prst="rect">
              <a:avLst/>
            </a:prstGeom>
            <a:noFill/>
            <a:ln>
              <a:noFill/>
            </a:ln>
            <a:effectLst>
              <a:outerShdw blurRad="28575" dist="19050" dir="3540000" algn="bl" rotWithShape="0">
                <a:srgbClr val="000000">
                  <a:alpha val="62000"/>
                </a:srgbClr>
              </a:outerShdw>
            </a:effectLst>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2375</Words>
  <Application>Microsoft Office PowerPoint</Application>
  <PresentationFormat>On-screen Show (4:3)</PresentationFormat>
  <Paragraphs>277</Paragraphs>
  <Slides>29</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Open Sans</vt:lpstr>
      <vt:lpstr>Arial</vt:lpstr>
      <vt:lpstr>Helvetica</vt:lpstr>
      <vt:lpstr>Wingdings</vt:lpstr>
      <vt:lpstr>Calibri</vt:lpstr>
      <vt:lpstr>Muli</vt:lpstr>
      <vt:lpstr>Delius</vt:lpstr>
      <vt:lpstr>Simple Light</vt:lpstr>
      <vt:lpstr>PowerPoint Presentation</vt:lpstr>
      <vt:lpstr>PowerPoint Presentation</vt:lpstr>
      <vt:lpstr>PowerPoint Presentation</vt:lpstr>
      <vt:lpstr>Global Finals Resources      </vt:lpstr>
      <vt:lpstr>Global Finals Resources      </vt:lpstr>
      <vt:lpstr>Preparing for Global Finals</vt:lpstr>
      <vt:lpstr>Sponsorships &amp; Fundraising Fundraising is an essential part of your team’s journey to attend Global Finals. From finding community sponsors to hosting bake sales, we’ve put together a comprehensive list of fundraising activities and events for teams in the Global Finals Guide.</vt:lpstr>
      <vt:lpstr>Team Registration The Global Finals event registration fee will allow each team to participate in a Global Finals unlike any before. Each team will be able to register unlimited supporters and choose the food and lodging accommodations that best suit their individual needs. </vt:lpstr>
      <vt:lpstr>Payment Process</vt:lpstr>
      <vt:lpstr>Registration Deadlines The most important date to remember is Wednesday May 1, 2019. This is the deadline for all Global Finals services, including online registration, credential signups, pre-ordered food selections and hotel blocks.</vt:lpstr>
      <vt:lpstr>Team Cancellations</vt:lpstr>
      <vt:lpstr>Props This year’s Prop Storage experience is brand new! Each team will have a designated Prop Display Booth, organized by Challenge for the entirety of the event as a place to display props or meet as a team.  </vt:lpstr>
      <vt:lpstr>Prop Shipping &amp; Delivery Teams may hand-deliver their props to their Prop Storage booth or use our Prop Valet service at no extra cost.</vt:lpstr>
      <vt:lpstr>Prop Shipment Timeline</vt:lpstr>
      <vt:lpstr>Housing &amp; Food</vt:lpstr>
      <vt:lpstr>Things To Do Before Global Finals</vt:lpstr>
      <vt:lpstr>Tournament Schedule</vt:lpstr>
      <vt:lpstr>Affiliate Merchandise</vt:lpstr>
      <vt:lpstr>Affiliate Pins</vt:lpstr>
      <vt:lpstr>Affiliate Pins</vt:lpstr>
      <vt:lpstr>PowerPoint Presentation</vt:lpstr>
      <vt:lpstr>PowerPoint Presentation</vt:lpstr>
      <vt:lpstr>Arrival Procedure</vt:lpstr>
      <vt:lpstr>General Schedule</vt:lpstr>
      <vt:lpstr>Getting Around Kansas City</vt:lpstr>
      <vt:lpstr>Airport Shuttles &amp; Travel Discounts</vt:lpstr>
      <vt:lpstr>Welcome Ceremony &amp; Closing Celebration</vt:lpstr>
      <vt:lpstr>Connect with Us</vt:lpstr>
      <vt:lpstr>Important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Gold</dc:creator>
  <cp:lastModifiedBy>Sally Gold</cp:lastModifiedBy>
  <cp:revision>22</cp:revision>
  <dcterms:modified xsi:type="dcterms:W3CDTF">2019-04-02T01:19:41Z</dcterms:modified>
</cp:coreProperties>
</file>